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2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0"/>
  </p:notesMasterIdLst>
  <p:sldIdLst>
    <p:sldId id="257" r:id="rId5"/>
    <p:sldId id="256" r:id="rId6"/>
    <p:sldId id="324"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22"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20" r:id="rId68"/>
    <p:sldId id="32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4BFA81-0067-167E-3C8E-DBCC857295CC}" v="292" dt="2020-06-25T03:55:47.797"/>
    <p1510:client id="{EF4B806D-05A5-0A56-76A3-61CD99443FF2}" v="223" dt="2020-06-26T05:06:48.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ustomXml" Target="../customXml/item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78"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ustomXml" Target="../customXml/item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Century Gothic"/>
              </a:rPr>
              <a:t>Click to move the slide</a:t>
            </a:r>
          </a:p>
        </p:txBody>
      </p:sp>
      <p:sp>
        <p:nvSpPr>
          <p:cNvPr id="167"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68"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169"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170"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171" name="PlaceHolder 6"/>
          <p:cNvSpPr>
            <a:spLocks noGrp="1"/>
          </p:cNvSpPr>
          <p:nvPr>
            <p:ph type="sldNum"/>
          </p:nvPr>
        </p:nvSpPr>
        <p:spPr>
          <a:xfrm>
            <a:off x="4278960" y="10157400"/>
            <a:ext cx="3280680" cy="534240"/>
          </a:xfrm>
          <a:prstGeom prst="rect">
            <a:avLst/>
          </a:prstGeom>
        </p:spPr>
        <p:txBody>
          <a:bodyPr lIns="0" tIns="0" rIns="0" bIns="0" anchor="b"/>
          <a:lstStyle/>
          <a:p>
            <a:pPr algn="r"/>
            <a:fld id="{79987D68-7146-418E-A442-EC10731D0B97}"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noRot="1" noChangeAspect="1"/>
          </p:cNvSpPr>
          <p:nvPr>
            <p:ph type="sldImg"/>
          </p:nvPr>
        </p:nvSpPr>
        <p:spPr>
          <a:xfrm>
            <a:off x="685800" y="1143000"/>
            <a:ext cx="5486400" cy="3086100"/>
          </a:xfrm>
          <a:prstGeom prst="rect">
            <a:avLst/>
          </a:prstGeom>
        </p:spPr>
      </p:sp>
      <p:sp>
        <p:nvSpPr>
          <p:cNvPr id="292"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2000" b="0" strike="noStrike" spc="-1">
                <a:latin typeface="Arial"/>
              </a:rPr>
              <a:t>XHTML – application of XML</a:t>
            </a:r>
          </a:p>
        </p:txBody>
      </p:sp>
      <p:sp>
        <p:nvSpPr>
          <p:cNvPr id="293" name="TextShape 3"/>
          <p:cNvSpPr txBox="1"/>
          <p:nvPr/>
        </p:nvSpPr>
        <p:spPr>
          <a:xfrm>
            <a:off x="3884760" y="8685360"/>
            <a:ext cx="2971440" cy="458280"/>
          </a:xfrm>
          <a:prstGeom prst="rect">
            <a:avLst/>
          </a:prstGeom>
          <a:noFill/>
          <a:ln>
            <a:noFill/>
          </a:ln>
        </p:spPr>
        <p:txBody>
          <a:bodyPr anchor="b"/>
          <a:lstStyle/>
          <a:p>
            <a:pPr algn="r">
              <a:lnSpc>
                <a:spcPct val="100000"/>
              </a:lnSpc>
            </a:pPr>
            <a:fld id="{BADD606E-9813-4BA6-A3CE-E0C5A54F2DB2}" type="slidenum">
              <a:rPr lang="en-US" sz="1200" b="0" strike="noStrike" spc="-1">
                <a:solidFill>
                  <a:srgbClr val="000000"/>
                </a:solidFill>
                <a:latin typeface="+mn-lt"/>
                <a:ea typeface="+mn-ea"/>
              </a:rPr>
              <a:t>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noRot="1" noChangeAspect="1"/>
          </p:cNvSpPr>
          <p:nvPr>
            <p:ph type="sldImg"/>
          </p:nvPr>
        </p:nvSpPr>
        <p:spPr>
          <a:xfrm>
            <a:off x="685800" y="1143000"/>
            <a:ext cx="5486400" cy="3086100"/>
          </a:xfrm>
          <a:prstGeom prst="rect">
            <a:avLst/>
          </a:prstGeom>
        </p:spPr>
      </p:sp>
      <p:sp>
        <p:nvSpPr>
          <p:cNvPr id="295" name="PlaceHolder 2"/>
          <p:cNvSpPr>
            <a:spLocks noGrp="1"/>
          </p:cNvSpPr>
          <p:nvPr>
            <p:ph type="body"/>
          </p:nvPr>
        </p:nvSpPr>
        <p:spPr>
          <a:xfrm>
            <a:off x="685800" y="4400640"/>
            <a:ext cx="5486040" cy="3600000"/>
          </a:xfrm>
          <a:prstGeom prst="rect">
            <a:avLst/>
          </a:prstGeom>
        </p:spPr>
        <p:txBody>
          <a:bodyPr>
            <a:normAutofit/>
          </a:bodyPr>
          <a:lstStyle/>
          <a:p>
            <a:endParaRPr lang="en-US" sz="2000" b="0" strike="noStrike" spc="-1">
              <a:latin typeface="Arial"/>
            </a:endParaRPr>
          </a:p>
        </p:txBody>
      </p:sp>
      <p:sp>
        <p:nvSpPr>
          <p:cNvPr id="296" name="TextShape 3"/>
          <p:cNvSpPr txBox="1"/>
          <p:nvPr/>
        </p:nvSpPr>
        <p:spPr>
          <a:xfrm>
            <a:off x="3884760" y="8685360"/>
            <a:ext cx="2971440" cy="458280"/>
          </a:xfrm>
          <a:prstGeom prst="rect">
            <a:avLst/>
          </a:prstGeom>
          <a:noFill/>
          <a:ln>
            <a:noFill/>
          </a:ln>
        </p:spPr>
        <p:txBody>
          <a:bodyPr anchor="b"/>
          <a:lstStyle/>
          <a:p>
            <a:pPr algn="r">
              <a:lnSpc>
                <a:spcPct val="100000"/>
              </a:lnSpc>
            </a:pPr>
            <a:fld id="{AE278AEC-7586-4F12-8113-84AE43C0F9CB}" type="slidenum">
              <a:rPr lang="en-US" sz="1200" b="0" strike="noStrike" spc="-1">
                <a:solidFill>
                  <a:srgbClr val="000000"/>
                </a:solidFill>
                <a:latin typeface="+mn-lt"/>
                <a:ea typeface="+mn-ea"/>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6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1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3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3" name="PlaceHolder 2"/>
          <p:cNvSpPr>
            <a:spLocks noGrp="1"/>
          </p:cNvSpPr>
          <p:nvPr>
            <p:ph type="subTitle"/>
          </p:nvPr>
        </p:nvSpPr>
        <p:spPr>
          <a:xfrm>
            <a:off x="1154880" y="2603520"/>
            <a:ext cx="882540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5"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7"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78"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154880" y="973800"/>
            <a:ext cx="8760960" cy="3277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2"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3"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4"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6"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7"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8"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1"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2"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4"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5"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7"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8"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9"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0"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2"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3"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4"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5"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6"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7"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5" name="Group 1"/>
          <p:cNvGrpSpPr/>
          <p:nvPr/>
        </p:nvGrpSpPr>
        <p:grpSpPr>
          <a:xfrm>
            <a:off x="0" y="-2520"/>
            <a:ext cx="12191760" cy="6867000"/>
            <a:chOff x="0" y="-2520"/>
            <a:chExt cx="12191760" cy="6867000"/>
          </a:xfrm>
        </p:grpSpPr>
        <p:sp>
          <p:nvSpPr>
            <p:cNvPr id="26"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240" y="2666880"/>
              <a:ext cx="4190760" cy="4190760"/>
            </a:xfrm>
            <a:prstGeom prst="ellipse">
              <a:avLst/>
            </a:prstGeom>
            <a:gradFill rotWithShape="0">
              <a:gsLst>
                <a:gs pos="0">
                  <a:schemeClr val="bg2">
                    <a:lumMod val="40000"/>
                    <a:lumOff val="60000"/>
                    <a:alpha val="11000"/>
                  </a:schemeClr>
                </a:gs>
                <a:gs pos="36000">
                  <a:schemeClr val="bg2">
                    <a:lumMod val="40000"/>
                    <a:lumOff val="60000"/>
                    <a:alpha val="10000"/>
                  </a:schemeClr>
                </a:gs>
                <a:gs pos="75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1800" y="2895480"/>
              <a:ext cx="2361960" cy="2361960"/>
            </a:xfrm>
            <a:prstGeom prst="ellipse">
              <a:avLst/>
            </a:prstGeom>
            <a:gradFill rotWithShape="0">
              <a:gsLst>
                <a:gs pos="0">
                  <a:schemeClr val="bg2">
                    <a:lumMod val="40000"/>
                    <a:lumOff val="60000"/>
                    <a:alpha val="8000"/>
                  </a:schemeClr>
                </a:gs>
                <a:gs pos="36000">
                  <a:schemeClr val="bg2">
                    <a:lumMod val="40000"/>
                    <a:lumOff val="60000"/>
                    <a:alpha val="8000"/>
                  </a:schemeClr>
                </a:gs>
                <a:gs pos="72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7999560" y="-2520"/>
              <a:ext cx="1599840" cy="1599840"/>
            </a:xfrm>
            <a:prstGeom prst="ellipse">
              <a:avLst/>
            </a:prstGeom>
            <a:gradFill rotWithShape="0">
              <a:gsLst>
                <a:gs pos="0">
                  <a:schemeClr val="bg2">
                    <a:lumMod val="40000"/>
                    <a:lumOff val="60000"/>
                    <a:alpha val="14000"/>
                  </a:schemeClr>
                </a:gs>
                <a:gs pos="36000">
                  <a:schemeClr val="bg2">
                    <a:lumMod val="40000"/>
                    <a:lumOff val="60000"/>
                    <a:alpha val="7000"/>
                  </a:schemeClr>
                </a:gs>
                <a:gs pos="73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8609040" y="5874120"/>
              <a:ext cx="990360" cy="990360"/>
            </a:xfrm>
            <a:prstGeom prst="ellipse">
              <a:avLst/>
            </a:prstGeom>
            <a:gradFill rotWithShape="0">
              <a:gsLst>
                <a:gs pos="0">
                  <a:schemeClr val="bg2">
                    <a:lumMod val="40000"/>
                    <a:lumOff val="60000"/>
                    <a:alpha val="14000"/>
                  </a:schemeClr>
                </a:gs>
                <a:gs pos="36000">
                  <a:schemeClr val="bg2">
                    <a:lumMod val="40000"/>
                    <a:lumOff val="60000"/>
                    <a:alpha val="7000"/>
                  </a:schemeClr>
                </a:gs>
                <a:gs pos="66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9"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0" name="CustomShape 11" hidden="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1" name="Group 12"/>
          <p:cNvGrpSpPr/>
          <p:nvPr/>
        </p:nvGrpSpPr>
        <p:grpSpPr>
          <a:xfrm>
            <a:off x="0" y="-2520"/>
            <a:ext cx="12191760" cy="6867000"/>
            <a:chOff x="0" y="-2520"/>
            <a:chExt cx="12191760" cy="6867000"/>
          </a:xfrm>
        </p:grpSpPr>
        <p:sp>
          <p:nvSpPr>
            <p:cNvPr id="12" name="CustomShape 13"/>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3" name="CustomShape 14"/>
            <p:cNvSpPr/>
            <p:nvPr/>
          </p:nvSpPr>
          <p:spPr>
            <a:xfrm>
              <a:off x="3240" y="2666880"/>
              <a:ext cx="4190760" cy="4190760"/>
            </a:xfrm>
            <a:prstGeom prst="ellipse">
              <a:avLst/>
            </a:prstGeom>
            <a:gradFill rotWithShape="0">
              <a:gsLst>
                <a:gs pos="0">
                  <a:schemeClr val="bg2">
                    <a:lumMod val="40000"/>
                    <a:lumOff val="60000"/>
                    <a:alpha val="11000"/>
                  </a:schemeClr>
                </a:gs>
                <a:gs pos="36000">
                  <a:schemeClr val="bg2">
                    <a:lumMod val="40000"/>
                    <a:lumOff val="60000"/>
                    <a:alpha val="10000"/>
                  </a:schemeClr>
                </a:gs>
                <a:gs pos="75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1800" y="2895480"/>
              <a:ext cx="2361960" cy="2361960"/>
            </a:xfrm>
            <a:prstGeom prst="ellipse">
              <a:avLst/>
            </a:prstGeom>
            <a:gradFill rotWithShape="0">
              <a:gsLst>
                <a:gs pos="0">
                  <a:schemeClr val="bg2">
                    <a:lumMod val="40000"/>
                    <a:lumOff val="60000"/>
                    <a:alpha val="8000"/>
                  </a:schemeClr>
                </a:gs>
                <a:gs pos="36000">
                  <a:schemeClr val="bg2">
                    <a:lumMod val="40000"/>
                    <a:lumOff val="60000"/>
                    <a:alpha val="8000"/>
                  </a:schemeClr>
                </a:gs>
                <a:gs pos="72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7999560" y="-2520"/>
              <a:ext cx="1599840" cy="1599840"/>
            </a:xfrm>
            <a:prstGeom prst="ellipse">
              <a:avLst/>
            </a:prstGeom>
            <a:gradFill rotWithShape="0">
              <a:gsLst>
                <a:gs pos="0">
                  <a:schemeClr val="bg2">
                    <a:lumMod val="40000"/>
                    <a:lumOff val="60000"/>
                    <a:alpha val="14000"/>
                  </a:schemeClr>
                </a:gs>
                <a:gs pos="36000">
                  <a:schemeClr val="bg2">
                    <a:lumMod val="40000"/>
                    <a:lumOff val="60000"/>
                    <a:alpha val="7000"/>
                  </a:schemeClr>
                </a:gs>
                <a:gs pos="73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8609040" y="5874120"/>
              <a:ext cx="990360" cy="990360"/>
            </a:xfrm>
            <a:prstGeom prst="ellipse">
              <a:avLst/>
            </a:prstGeom>
            <a:gradFill rotWithShape="0">
              <a:gsLst>
                <a:gs pos="0">
                  <a:schemeClr val="bg2">
                    <a:lumMod val="40000"/>
                    <a:lumOff val="60000"/>
                    <a:alpha val="14000"/>
                  </a:schemeClr>
                </a:gs>
                <a:gs pos="36000">
                  <a:schemeClr val="bg2">
                    <a:lumMod val="40000"/>
                    <a:lumOff val="60000"/>
                    <a:alpha val="7000"/>
                  </a:schemeClr>
                </a:gs>
                <a:gs pos="66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9" name="PlaceHolder 20"/>
          <p:cNvSpPr>
            <a:spLocks noGrp="1"/>
          </p:cNvSpPr>
          <p:nvPr>
            <p:ph type="title"/>
          </p:nvPr>
        </p:nvSpPr>
        <p:spPr>
          <a:xfrm>
            <a:off x="1154880" y="2099880"/>
            <a:ext cx="8825400" cy="2677320"/>
          </a:xfrm>
          <a:prstGeom prst="rect">
            <a:avLst/>
          </a:prstGeom>
        </p:spPr>
        <p:txBody>
          <a:bodyPr anchor="b"/>
          <a:lstStyle/>
          <a:p>
            <a:pPr>
              <a:lnSpc>
                <a:spcPct val="100000"/>
              </a:lnSpc>
            </a:pPr>
            <a:r>
              <a:rPr lang="en-US" sz="5400" b="0" strike="noStrike" spc="-1">
                <a:solidFill>
                  <a:srgbClr val="EBEBEB"/>
                </a:solidFill>
                <a:latin typeface="Century Gothic"/>
              </a:rPr>
              <a:t>Click to edit Master title style</a:t>
            </a:r>
            <a:endParaRPr lang="en-US" sz="5400" b="0" strike="noStrike" spc="-1">
              <a:solidFill>
                <a:srgbClr val="000000"/>
              </a:solidFill>
              <a:latin typeface="Century Gothic"/>
            </a:endParaRPr>
          </a:p>
        </p:txBody>
      </p:sp>
      <p:sp>
        <p:nvSpPr>
          <p:cNvPr id="20" name="PlaceHolder 21"/>
          <p:cNvSpPr>
            <a:spLocks noGrp="1"/>
          </p:cNvSpPr>
          <p:nvPr>
            <p:ph type="dt"/>
          </p:nvPr>
        </p:nvSpPr>
        <p:spPr>
          <a:xfrm rot="5400000">
            <a:off x="10089360" y="1792080"/>
            <a:ext cx="990360" cy="304560"/>
          </a:xfrm>
          <a:prstGeom prst="rect">
            <a:avLst/>
          </a:prstGeom>
        </p:spPr>
        <p:txBody>
          <a:bodyPr/>
          <a:lstStyle/>
          <a:p>
            <a:pPr>
              <a:lnSpc>
                <a:spcPct val="100000"/>
              </a:lnSpc>
            </a:pPr>
            <a:fld id="{E8CCB7FB-757C-4C94-8238-3AEB6A33C488}" type="datetime1">
              <a:rPr lang="en-US" sz="1000" b="0" strike="noStrike" spc="-1">
                <a:solidFill>
                  <a:srgbClr val="FFFFFF"/>
                </a:solidFill>
                <a:latin typeface="Century Gothic"/>
              </a:rPr>
              <a:t>6/26/2020</a:t>
            </a:fld>
            <a:endParaRPr lang="en-US" sz="1000" b="0" strike="noStrike" spc="-1">
              <a:latin typeface="Times New Roman"/>
            </a:endParaRPr>
          </a:p>
        </p:txBody>
      </p:sp>
      <p:sp>
        <p:nvSpPr>
          <p:cNvPr id="21" name="PlaceHolder 22"/>
          <p:cNvSpPr>
            <a:spLocks noGrp="1"/>
          </p:cNvSpPr>
          <p:nvPr>
            <p:ph type="ftr"/>
          </p:nvPr>
        </p:nvSpPr>
        <p:spPr>
          <a:xfrm rot="5400000">
            <a:off x="8959680" y="3226680"/>
            <a:ext cx="3859560" cy="304560"/>
          </a:xfrm>
          <a:prstGeom prst="rect">
            <a:avLst/>
          </a:prstGeom>
        </p:spPr>
        <p:txBody>
          <a:bodyPr anchor="b"/>
          <a:lstStyle/>
          <a:p>
            <a:endParaRPr lang="en-US" sz="2400" b="0" strike="noStrike" spc="-1">
              <a:latin typeface="Times New Roman"/>
            </a:endParaRPr>
          </a:p>
        </p:txBody>
      </p:sp>
      <p:sp>
        <p:nvSpPr>
          <p:cNvPr id="22" name="CustomShape 23"/>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3" name="PlaceHolder 24"/>
          <p:cNvSpPr>
            <a:spLocks noGrp="1"/>
          </p:cNvSpPr>
          <p:nvPr>
            <p:ph type="sldNum"/>
          </p:nvPr>
        </p:nvSpPr>
        <p:spPr>
          <a:xfrm>
            <a:off x="10351080" y="292680"/>
            <a:ext cx="837720" cy="767160"/>
          </a:xfrm>
          <a:prstGeom prst="rect">
            <a:avLst/>
          </a:prstGeom>
        </p:spPr>
        <p:txBody>
          <a:bodyPr anchor="b"/>
          <a:lstStyle/>
          <a:p>
            <a:pPr algn="ctr">
              <a:lnSpc>
                <a:spcPct val="100000"/>
              </a:lnSpc>
            </a:pPr>
            <a:fld id="{67862577-0FD3-4D3C-89F8-C616F2E931D9}" type="slidenum">
              <a:rPr lang="en-US" sz="2800" b="0" strike="noStrike" spc="-1">
                <a:solidFill>
                  <a:srgbClr val="FFFFFF"/>
                </a:solidFill>
                <a:latin typeface="Century Gothic"/>
              </a:rPr>
              <a:t>‹#›</a:t>
            </a:fld>
            <a:endParaRPr lang="en-US" sz="2800" b="0" strike="noStrike" spc="-1">
              <a:latin typeface="Times New Roman"/>
            </a:endParaRPr>
          </a:p>
        </p:txBody>
      </p:sp>
      <p:sp>
        <p:nvSpPr>
          <p:cNvPr id="24" name="PlaceHolder 2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1" name="Group 1"/>
          <p:cNvGrpSpPr/>
          <p:nvPr/>
        </p:nvGrpSpPr>
        <p:grpSpPr>
          <a:xfrm>
            <a:off x="0" y="-2520"/>
            <a:ext cx="12191760" cy="6867000"/>
            <a:chOff x="0" y="-2520"/>
            <a:chExt cx="12191760" cy="6867000"/>
          </a:xfrm>
        </p:grpSpPr>
        <p:sp>
          <p:nvSpPr>
            <p:cNvPr id="62"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63" name="CustomShape 3"/>
            <p:cNvSpPr/>
            <p:nvPr/>
          </p:nvSpPr>
          <p:spPr>
            <a:xfrm>
              <a:off x="3240" y="2666880"/>
              <a:ext cx="4190760" cy="4190760"/>
            </a:xfrm>
            <a:prstGeom prst="ellipse">
              <a:avLst/>
            </a:prstGeom>
            <a:gradFill rotWithShape="0">
              <a:gsLst>
                <a:gs pos="0">
                  <a:schemeClr val="bg2">
                    <a:lumMod val="40000"/>
                    <a:lumOff val="60000"/>
                    <a:alpha val="11000"/>
                  </a:schemeClr>
                </a:gs>
                <a:gs pos="36000">
                  <a:schemeClr val="bg2">
                    <a:lumMod val="40000"/>
                    <a:lumOff val="60000"/>
                    <a:alpha val="10000"/>
                  </a:schemeClr>
                </a:gs>
                <a:gs pos="75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4" name="CustomShape 4"/>
            <p:cNvSpPr/>
            <p:nvPr/>
          </p:nvSpPr>
          <p:spPr>
            <a:xfrm>
              <a:off x="1800" y="2895480"/>
              <a:ext cx="2361960" cy="2361960"/>
            </a:xfrm>
            <a:prstGeom prst="ellipse">
              <a:avLst/>
            </a:prstGeom>
            <a:gradFill rotWithShape="0">
              <a:gsLst>
                <a:gs pos="0">
                  <a:schemeClr val="bg2">
                    <a:lumMod val="40000"/>
                    <a:lumOff val="60000"/>
                    <a:alpha val="8000"/>
                  </a:schemeClr>
                </a:gs>
                <a:gs pos="36000">
                  <a:schemeClr val="bg2">
                    <a:lumMod val="40000"/>
                    <a:lumOff val="60000"/>
                    <a:alpha val="8000"/>
                  </a:schemeClr>
                </a:gs>
                <a:gs pos="72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5" name="CustomShape 5"/>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6" name="CustomShape 6"/>
            <p:cNvSpPr/>
            <p:nvPr/>
          </p:nvSpPr>
          <p:spPr>
            <a:xfrm>
              <a:off x="7999560" y="-2520"/>
              <a:ext cx="1599840" cy="1599840"/>
            </a:xfrm>
            <a:prstGeom prst="ellipse">
              <a:avLst/>
            </a:prstGeom>
            <a:gradFill rotWithShape="0">
              <a:gsLst>
                <a:gs pos="0">
                  <a:schemeClr val="bg2">
                    <a:lumMod val="40000"/>
                    <a:lumOff val="60000"/>
                    <a:alpha val="14000"/>
                  </a:schemeClr>
                </a:gs>
                <a:gs pos="36000">
                  <a:schemeClr val="bg2">
                    <a:lumMod val="40000"/>
                    <a:lumOff val="60000"/>
                    <a:alpha val="7000"/>
                  </a:schemeClr>
                </a:gs>
                <a:gs pos="73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CustomShape 7"/>
            <p:cNvSpPr/>
            <p:nvPr/>
          </p:nvSpPr>
          <p:spPr>
            <a:xfrm>
              <a:off x="8609040" y="5874120"/>
              <a:ext cx="990360" cy="990360"/>
            </a:xfrm>
            <a:prstGeom prst="ellipse">
              <a:avLst/>
            </a:prstGeom>
            <a:gradFill rotWithShape="0">
              <a:gsLst>
                <a:gs pos="0">
                  <a:schemeClr val="bg2">
                    <a:lumMod val="40000"/>
                    <a:lumOff val="60000"/>
                    <a:alpha val="14000"/>
                  </a:schemeClr>
                </a:gs>
                <a:gs pos="36000">
                  <a:schemeClr val="bg2">
                    <a:lumMod val="40000"/>
                    <a:lumOff val="60000"/>
                    <a:alpha val="7000"/>
                  </a:schemeClr>
                </a:gs>
                <a:gs pos="66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8"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69"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0"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71" name="CustomShape 1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2" name="PlaceHolder 12"/>
          <p:cNvSpPr>
            <a:spLocks noGrp="1"/>
          </p:cNvSpPr>
          <p:nvPr>
            <p:ph type="title"/>
          </p:nvPr>
        </p:nvSpPr>
        <p:spPr>
          <a:xfrm>
            <a:off x="1154880" y="973800"/>
            <a:ext cx="8760960" cy="706680"/>
          </a:xfrm>
          <a:prstGeom prst="rect">
            <a:avLst/>
          </a:prstGeom>
        </p:spPr>
        <p:txBody>
          <a:bodyPr anchor="ctr"/>
          <a:lstStyle/>
          <a:p>
            <a:pPr>
              <a:lnSpc>
                <a:spcPct val="100000"/>
              </a:lnSpc>
            </a:pPr>
            <a:r>
              <a:rPr lang="en-US" sz="3600" b="0" strike="noStrike" spc="-1">
                <a:solidFill>
                  <a:srgbClr val="EBEBEB"/>
                </a:solidFill>
                <a:latin typeface="Century Gothic"/>
              </a:rPr>
              <a:t>Click to edit Master title style</a:t>
            </a:r>
            <a:endParaRPr lang="en-US" sz="3600" b="0" strike="noStrike" spc="-1">
              <a:solidFill>
                <a:srgbClr val="000000"/>
              </a:solidFill>
              <a:latin typeface="Century Gothic"/>
            </a:endParaRPr>
          </a:p>
        </p:txBody>
      </p:sp>
      <p:sp>
        <p:nvSpPr>
          <p:cNvPr id="73" name="PlaceHolder 13"/>
          <p:cNvSpPr>
            <a:spLocks noGrp="1"/>
          </p:cNvSpPr>
          <p:nvPr>
            <p:ph type="body"/>
          </p:nvPr>
        </p:nvSpPr>
        <p:spPr>
          <a:xfrm>
            <a:off x="1154880" y="2603520"/>
            <a:ext cx="8760960" cy="3416040"/>
          </a:xfrm>
          <a:prstGeom prst="rect">
            <a:avLst/>
          </a:prstGeom>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Click to edit Master text styles</a:t>
            </a:r>
          </a:p>
          <a:p>
            <a:pPr marL="743040" lvl="1" indent="-285480">
              <a:lnSpc>
                <a:spcPct val="100000"/>
              </a:lnSpc>
              <a:spcBef>
                <a:spcPts val="1001"/>
              </a:spcBef>
              <a:buClr>
                <a:srgbClr val="ACD433"/>
              </a:buClr>
              <a:buSzPct val="80000"/>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ACD433"/>
              </a:buClr>
              <a:buSzPct val="80000"/>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ACD433"/>
              </a:buClr>
              <a:buSzPct val="80000"/>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ACD433"/>
              </a:buClr>
              <a:buSzPct val="80000"/>
              <a:buFont typeface="Wingdings 3" charset="2"/>
              <a:buChar char=""/>
            </a:pPr>
            <a:r>
              <a:rPr lang="en-US" sz="1200" b="0" strike="noStrike" spc="-1">
                <a:solidFill>
                  <a:srgbClr val="404040"/>
                </a:solidFill>
                <a:latin typeface="Century Gothic"/>
              </a:rPr>
              <a:t>Fifth level</a:t>
            </a:r>
          </a:p>
        </p:txBody>
      </p:sp>
      <p:sp>
        <p:nvSpPr>
          <p:cNvPr id="74" name="PlaceHolder 14"/>
          <p:cNvSpPr>
            <a:spLocks noGrp="1"/>
          </p:cNvSpPr>
          <p:nvPr>
            <p:ph type="dt"/>
          </p:nvPr>
        </p:nvSpPr>
        <p:spPr>
          <a:xfrm>
            <a:off x="10650960" y="6393960"/>
            <a:ext cx="990360" cy="304560"/>
          </a:xfrm>
          <a:prstGeom prst="rect">
            <a:avLst/>
          </a:prstGeom>
        </p:spPr>
        <p:txBody>
          <a:bodyPr/>
          <a:lstStyle/>
          <a:p>
            <a:pPr algn="r">
              <a:lnSpc>
                <a:spcPct val="100000"/>
              </a:lnSpc>
            </a:pPr>
            <a:fld id="{21E8FFF5-B908-427B-AE3D-FF821615D435}" type="datetime1">
              <a:rPr lang="en-US" sz="1000" b="1" strike="noStrike" spc="-1">
                <a:solidFill>
                  <a:srgbClr val="ACD433"/>
                </a:solidFill>
                <a:latin typeface="Century Gothic"/>
              </a:rPr>
              <a:t>6/26/2020</a:t>
            </a:fld>
            <a:endParaRPr lang="en-US" sz="1000" b="0" strike="noStrike" spc="-1">
              <a:latin typeface="Times New Roman"/>
            </a:endParaRPr>
          </a:p>
        </p:txBody>
      </p:sp>
      <p:sp>
        <p:nvSpPr>
          <p:cNvPr id="75" name="PlaceHolder 15"/>
          <p:cNvSpPr>
            <a:spLocks noGrp="1"/>
          </p:cNvSpPr>
          <p:nvPr>
            <p:ph type="ftr"/>
          </p:nvPr>
        </p:nvSpPr>
        <p:spPr>
          <a:xfrm>
            <a:off x="528480" y="6391800"/>
            <a:ext cx="3859560" cy="304560"/>
          </a:xfrm>
          <a:prstGeom prst="rect">
            <a:avLst/>
          </a:prstGeom>
        </p:spPr>
        <p:txBody>
          <a:bodyPr anchor="b"/>
          <a:lstStyle/>
          <a:p>
            <a:endParaRPr lang="en-US" sz="2400" b="0" strike="noStrike" spc="-1">
              <a:latin typeface="Times New Roman"/>
            </a:endParaRPr>
          </a:p>
        </p:txBody>
      </p:sp>
      <p:sp>
        <p:nvSpPr>
          <p:cNvPr id="76" name="PlaceHolder 16"/>
          <p:cNvSpPr>
            <a:spLocks noGrp="1"/>
          </p:cNvSpPr>
          <p:nvPr>
            <p:ph type="sldNum"/>
          </p:nvPr>
        </p:nvSpPr>
        <p:spPr>
          <a:xfrm>
            <a:off x="10352520" y="295560"/>
            <a:ext cx="837720" cy="767160"/>
          </a:xfrm>
          <a:prstGeom prst="rect">
            <a:avLst/>
          </a:prstGeom>
        </p:spPr>
        <p:txBody>
          <a:bodyPr anchor="b"/>
          <a:lstStyle/>
          <a:p>
            <a:pPr algn="ctr">
              <a:lnSpc>
                <a:spcPct val="100000"/>
              </a:lnSpc>
            </a:pPr>
            <a:fld id="{00EF202E-2CF0-4FFC-89BB-7F05D2595F4A}" type="slidenum">
              <a:rPr lang="en-US" sz="2800" b="0" strike="noStrike" spc="-1">
                <a:solidFill>
                  <a:srgbClr val="FFFFFF"/>
                </a:solidFill>
                <a:latin typeface="Century Gothic"/>
              </a:rPr>
              <a:t>‹#›</a:t>
            </a:fld>
            <a:endParaRPr lang="en-US"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3" name="Group 1"/>
          <p:cNvGrpSpPr/>
          <p:nvPr/>
        </p:nvGrpSpPr>
        <p:grpSpPr>
          <a:xfrm>
            <a:off x="0" y="-2520"/>
            <a:ext cx="12191760" cy="6867000"/>
            <a:chOff x="0" y="-2520"/>
            <a:chExt cx="12191760" cy="6867000"/>
          </a:xfrm>
        </p:grpSpPr>
        <p:sp>
          <p:nvSpPr>
            <p:cNvPr id="114"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5" name="CustomShape 3"/>
            <p:cNvSpPr/>
            <p:nvPr/>
          </p:nvSpPr>
          <p:spPr>
            <a:xfrm>
              <a:off x="3240" y="2666880"/>
              <a:ext cx="4190760" cy="4190760"/>
            </a:xfrm>
            <a:prstGeom prst="ellipse">
              <a:avLst/>
            </a:prstGeom>
            <a:gradFill rotWithShape="0">
              <a:gsLst>
                <a:gs pos="0">
                  <a:schemeClr val="bg2">
                    <a:lumMod val="40000"/>
                    <a:lumOff val="60000"/>
                    <a:alpha val="11000"/>
                  </a:schemeClr>
                </a:gs>
                <a:gs pos="36000">
                  <a:schemeClr val="bg2">
                    <a:lumMod val="40000"/>
                    <a:lumOff val="60000"/>
                    <a:alpha val="10000"/>
                  </a:schemeClr>
                </a:gs>
                <a:gs pos="75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6" name="CustomShape 4"/>
            <p:cNvSpPr/>
            <p:nvPr/>
          </p:nvSpPr>
          <p:spPr>
            <a:xfrm>
              <a:off x="1800" y="2895480"/>
              <a:ext cx="2361960" cy="2361960"/>
            </a:xfrm>
            <a:prstGeom prst="ellipse">
              <a:avLst/>
            </a:prstGeom>
            <a:gradFill rotWithShape="0">
              <a:gsLst>
                <a:gs pos="0">
                  <a:schemeClr val="bg2">
                    <a:lumMod val="40000"/>
                    <a:lumOff val="60000"/>
                    <a:alpha val="8000"/>
                  </a:schemeClr>
                </a:gs>
                <a:gs pos="36000">
                  <a:schemeClr val="bg2">
                    <a:lumMod val="40000"/>
                    <a:lumOff val="60000"/>
                    <a:alpha val="8000"/>
                  </a:schemeClr>
                </a:gs>
                <a:gs pos="72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7" name="CustomShape 5"/>
            <p:cNvSpPr/>
            <p:nvPr/>
          </p:nvSpPr>
          <p:spPr>
            <a:xfrm>
              <a:off x="8609040" y="1676520"/>
              <a:ext cx="2819160" cy="2819160"/>
            </a:xfrm>
            <a:prstGeom prst="ellipse">
              <a:avLst/>
            </a:prstGeom>
            <a:gradFill rotWithShape="0">
              <a:gsLst>
                <a:gs pos="0">
                  <a:schemeClr val="bg2">
                    <a:lumMod val="40000"/>
                    <a:lumOff val="60000"/>
                    <a:alpha val="7000"/>
                  </a:schemeClr>
                </a:gs>
                <a:gs pos="36000">
                  <a:schemeClr val="bg2">
                    <a:lumMod val="40000"/>
                    <a:lumOff val="60000"/>
                    <a:alpha val="6000"/>
                  </a:schemeClr>
                </a:gs>
                <a:gs pos="69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8" name="CustomShape 6"/>
            <p:cNvSpPr/>
            <p:nvPr/>
          </p:nvSpPr>
          <p:spPr>
            <a:xfrm>
              <a:off x="7999560" y="-2520"/>
              <a:ext cx="1599840" cy="1599840"/>
            </a:xfrm>
            <a:prstGeom prst="ellipse">
              <a:avLst/>
            </a:prstGeom>
            <a:gradFill rotWithShape="0">
              <a:gsLst>
                <a:gs pos="0">
                  <a:schemeClr val="bg2">
                    <a:lumMod val="40000"/>
                    <a:lumOff val="60000"/>
                    <a:alpha val="14000"/>
                  </a:schemeClr>
                </a:gs>
                <a:gs pos="36000">
                  <a:schemeClr val="bg2">
                    <a:lumMod val="40000"/>
                    <a:lumOff val="60000"/>
                    <a:alpha val="7000"/>
                  </a:schemeClr>
                </a:gs>
                <a:gs pos="73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9" name="CustomShape 7"/>
            <p:cNvSpPr/>
            <p:nvPr/>
          </p:nvSpPr>
          <p:spPr>
            <a:xfrm>
              <a:off x="8609040" y="5874120"/>
              <a:ext cx="990360" cy="990360"/>
            </a:xfrm>
            <a:prstGeom prst="ellipse">
              <a:avLst/>
            </a:prstGeom>
            <a:gradFill rotWithShape="0">
              <a:gsLst>
                <a:gs pos="0">
                  <a:schemeClr val="bg2">
                    <a:lumMod val="40000"/>
                    <a:lumOff val="60000"/>
                    <a:alpha val="14000"/>
                  </a:schemeClr>
                </a:gs>
                <a:gs pos="36000">
                  <a:schemeClr val="bg2">
                    <a:lumMod val="40000"/>
                    <a:lumOff val="60000"/>
                    <a:alpha val="7000"/>
                  </a:schemeClr>
                </a:gs>
                <a:gs pos="66000">
                  <a:schemeClr val="bg2">
                    <a:lumMod val="40000"/>
                    <a:lumOff val="6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0"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121"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122"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23" name="CustomShape 11" hidden="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4" name="PlaceHolder 12"/>
          <p:cNvSpPr>
            <a:spLocks noGrp="1"/>
          </p:cNvSpPr>
          <p:nvPr>
            <p:ph type="dt"/>
          </p:nvPr>
        </p:nvSpPr>
        <p:spPr>
          <a:xfrm>
            <a:off x="10650960" y="6393960"/>
            <a:ext cx="990360" cy="304560"/>
          </a:xfrm>
          <a:prstGeom prst="rect">
            <a:avLst/>
          </a:prstGeom>
        </p:spPr>
        <p:txBody>
          <a:bodyPr/>
          <a:lstStyle/>
          <a:p>
            <a:pPr algn="r">
              <a:lnSpc>
                <a:spcPct val="100000"/>
              </a:lnSpc>
            </a:pPr>
            <a:fld id="{F5A5DD02-AE1D-4250-A4A1-F1823023DFF5}" type="datetime1">
              <a:rPr lang="en-US" sz="1000" b="1" strike="noStrike" spc="-1">
                <a:solidFill>
                  <a:srgbClr val="ACD433"/>
                </a:solidFill>
                <a:latin typeface="Century Gothic"/>
              </a:rPr>
              <a:t>6/26/2020</a:t>
            </a:fld>
            <a:endParaRPr lang="en-US" sz="1000" b="0" strike="noStrike" spc="-1">
              <a:latin typeface="Times New Roman"/>
            </a:endParaRPr>
          </a:p>
        </p:txBody>
      </p:sp>
      <p:sp>
        <p:nvSpPr>
          <p:cNvPr id="125" name="PlaceHolder 13"/>
          <p:cNvSpPr>
            <a:spLocks noGrp="1"/>
          </p:cNvSpPr>
          <p:nvPr>
            <p:ph type="ftr"/>
          </p:nvPr>
        </p:nvSpPr>
        <p:spPr>
          <a:xfrm>
            <a:off x="528480" y="6391800"/>
            <a:ext cx="3859560" cy="304560"/>
          </a:xfrm>
          <a:prstGeom prst="rect">
            <a:avLst/>
          </a:prstGeom>
        </p:spPr>
        <p:txBody>
          <a:bodyPr anchor="b"/>
          <a:lstStyle/>
          <a:p>
            <a:endParaRPr lang="en-US" sz="2400" b="0" strike="noStrike" spc="-1">
              <a:latin typeface="Times New Roman"/>
            </a:endParaRPr>
          </a:p>
        </p:txBody>
      </p:sp>
      <p:sp>
        <p:nvSpPr>
          <p:cNvPr id="126" name="CustomShape 14"/>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7" name="PlaceHolder 15"/>
          <p:cNvSpPr>
            <a:spLocks noGrp="1"/>
          </p:cNvSpPr>
          <p:nvPr>
            <p:ph type="sldNum"/>
          </p:nvPr>
        </p:nvSpPr>
        <p:spPr>
          <a:xfrm>
            <a:off x="10352520" y="295560"/>
            <a:ext cx="837720" cy="767160"/>
          </a:xfrm>
          <a:prstGeom prst="rect">
            <a:avLst/>
          </a:prstGeom>
        </p:spPr>
        <p:txBody>
          <a:bodyPr anchor="b"/>
          <a:lstStyle/>
          <a:p>
            <a:pPr algn="ctr">
              <a:lnSpc>
                <a:spcPct val="100000"/>
              </a:lnSpc>
            </a:pPr>
            <a:fld id="{940B5CFE-6B26-48C3-9D04-D7DE9FAECF3B}" type="slidenum">
              <a:rPr lang="en-US" sz="2800" b="0" strike="noStrike" spc="-1">
                <a:solidFill>
                  <a:srgbClr val="FFFFFF"/>
                </a:solidFill>
                <a:latin typeface="Century Gothic"/>
              </a:rPr>
              <a:t>‹#›</a:t>
            </a:fld>
            <a:endParaRPr lang="en-US" sz="2800" b="0" strike="noStrike" spc="-1">
              <a:latin typeface="Times New Roman"/>
            </a:endParaRPr>
          </a:p>
        </p:txBody>
      </p:sp>
      <p:sp>
        <p:nvSpPr>
          <p:cNvPr id="128" name="PlaceHolder 16"/>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Century Gothic"/>
              </a:rPr>
              <a:t>Click to edit the title text format</a:t>
            </a:r>
          </a:p>
        </p:txBody>
      </p:sp>
      <p:sp>
        <p:nvSpPr>
          <p:cNvPr id="129" name="PlaceHolder 1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6" name="Group 1"/>
          <p:cNvGrpSpPr/>
          <p:nvPr/>
        </p:nvGrpSpPr>
        <p:grpSpPr>
          <a:xfrm>
            <a:off x="0" y="0"/>
            <a:ext cx="12191760" cy="6857640"/>
            <a:chOff x="0" y="0"/>
            <a:chExt cx="12191760" cy="6857640"/>
          </a:xfrm>
        </p:grpSpPr>
        <p:sp>
          <p:nvSpPr>
            <p:cNvPr id="57"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0" y="2895480"/>
              <a:ext cx="2361960" cy="2361960"/>
            </a:xfrm>
            <a:prstGeom prst="ellipse">
              <a:avLst/>
            </a:prstGeom>
            <a:gradFill rotWithShape="0">
              <a:gsLst>
                <a:gs pos="0">
                  <a:schemeClr val="accent5">
                    <a:alpha val="8000"/>
                  </a:schemeClr>
                </a:gs>
                <a:gs pos="36000">
                  <a:schemeClr val="accent5">
                    <a:alpha val="8000"/>
                  </a:schemeClr>
                </a:gs>
                <a:gs pos="72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609040" y="58672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8609040" y="167652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7999560" y="8640"/>
              <a:ext cx="1599840" cy="1599840"/>
            </a:xfrm>
            <a:prstGeom prst="ellipse">
              <a:avLst/>
            </a:prstGeom>
            <a:gradFill rotWithShape="0">
              <a:gsLst>
                <a:gs pos="0">
                  <a:schemeClr val="accent5">
                    <a:alpha val="14000"/>
                  </a:schemeClr>
                </a:gs>
                <a:gs pos="36000">
                  <a:schemeClr val="accent5">
                    <a:alpha val="7000"/>
                  </a:schemeClr>
                </a:gs>
                <a:gs pos="73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64"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65"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66" name="CustomShape 1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2"/>
          <p:cNvSpPr>
            <a:spLocks noGrp="1"/>
          </p:cNvSpPr>
          <p:nvPr>
            <p:ph type="title"/>
          </p:nvPr>
        </p:nvSpPr>
        <p:spPr>
          <a:xfrm>
            <a:off x="1154880" y="973800"/>
            <a:ext cx="8760960" cy="706680"/>
          </a:xfrm>
          <a:prstGeom prst="rect">
            <a:avLst/>
          </a:prstGeom>
        </p:spPr>
        <p:txBody>
          <a:bodyPr anchor="ctr"/>
          <a:lstStyle/>
          <a:p>
            <a:pPr>
              <a:lnSpc>
                <a:spcPct val="100000"/>
              </a:lnSpc>
            </a:pPr>
            <a:r>
              <a:rPr lang="en-US" sz="3600" b="0" strike="noStrike" spc="-1">
                <a:solidFill>
                  <a:srgbClr val="EBEBEB"/>
                </a:solidFill>
                <a:latin typeface="Century Gothic"/>
              </a:rPr>
              <a:t>Click to edit Master title style</a:t>
            </a:r>
            <a:endParaRPr lang="en-US" sz="3600" b="0" strike="noStrike" spc="-1">
              <a:solidFill>
                <a:srgbClr val="000000"/>
              </a:solidFill>
              <a:latin typeface="Century Gothic"/>
            </a:endParaRPr>
          </a:p>
        </p:txBody>
      </p:sp>
      <p:sp>
        <p:nvSpPr>
          <p:cNvPr id="68" name="PlaceHolder 13"/>
          <p:cNvSpPr>
            <a:spLocks noGrp="1"/>
          </p:cNvSpPr>
          <p:nvPr>
            <p:ph type="body"/>
          </p:nvPr>
        </p:nvSpPr>
        <p:spPr>
          <a:xfrm>
            <a:off x="1154880" y="2603520"/>
            <a:ext cx="8825400" cy="3416040"/>
          </a:xfrm>
          <a:prstGeom prst="rect">
            <a:avLst/>
          </a:prstGeom>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Edit Master text styles</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Fifth level</a:t>
            </a:r>
          </a:p>
        </p:txBody>
      </p:sp>
      <p:sp>
        <p:nvSpPr>
          <p:cNvPr id="69" name="PlaceHolder 14"/>
          <p:cNvSpPr>
            <a:spLocks noGrp="1"/>
          </p:cNvSpPr>
          <p:nvPr>
            <p:ph type="dt"/>
          </p:nvPr>
        </p:nvSpPr>
        <p:spPr>
          <a:xfrm>
            <a:off x="10653120" y="6391800"/>
            <a:ext cx="990360" cy="304560"/>
          </a:xfrm>
          <a:prstGeom prst="rect">
            <a:avLst/>
          </a:prstGeom>
        </p:spPr>
        <p:txBody>
          <a:bodyPr anchor="ctr"/>
          <a:lstStyle/>
          <a:p>
            <a:pPr algn="r">
              <a:lnSpc>
                <a:spcPct val="100000"/>
              </a:lnSpc>
            </a:pPr>
            <a:fld id="{306FEAF2-67E0-4993-A905-3930043B1096}" type="datetime">
              <a:rPr lang="en-US" sz="1000" b="1" strike="noStrike" spc="-1">
                <a:solidFill>
                  <a:srgbClr val="B31166"/>
                </a:solidFill>
                <a:latin typeface="Century Gothic"/>
              </a:rPr>
              <a:t>6/26/2020</a:t>
            </a:fld>
            <a:endParaRPr lang="en-US" sz="1000" b="0" strike="noStrike" spc="-1">
              <a:latin typeface="Times New Roman"/>
            </a:endParaRPr>
          </a:p>
        </p:txBody>
      </p:sp>
      <p:sp>
        <p:nvSpPr>
          <p:cNvPr id="70" name="PlaceHolder 15"/>
          <p:cNvSpPr>
            <a:spLocks noGrp="1"/>
          </p:cNvSpPr>
          <p:nvPr>
            <p:ph type="ftr"/>
          </p:nvPr>
        </p:nvSpPr>
        <p:spPr>
          <a:xfrm>
            <a:off x="561240" y="6391800"/>
            <a:ext cx="3859560" cy="304560"/>
          </a:xfrm>
          <a:prstGeom prst="rect">
            <a:avLst/>
          </a:prstGeom>
        </p:spPr>
        <p:txBody>
          <a:bodyPr anchor="ctr"/>
          <a:lstStyle/>
          <a:p>
            <a:endParaRPr lang="en-US" sz="2400" b="0" strike="noStrike" spc="-1">
              <a:latin typeface="Times New Roman"/>
            </a:endParaRPr>
          </a:p>
        </p:txBody>
      </p:sp>
      <p:sp>
        <p:nvSpPr>
          <p:cNvPr id="71" name="PlaceHolder 16"/>
          <p:cNvSpPr>
            <a:spLocks noGrp="1"/>
          </p:cNvSpPr>
          <p:nvPr>
            <p:ph type="sldNum"/>
          </p:nvPr>
        </p:nvSpPr>
        <p:spPr>
          <a:xfrm>
            <a:off x="10352520" y="295560"/>
            <a:ext cx="837720" cy="767160"/>
          </a:xfrm>
          <a:prstGeom prst="rect">
            <a:avLst/>
          </a:prstGeom>
        </p:spPr>
        <p:txBody>
          <a:bodyPr anchor="b"/>
          <a:lstStyle/>
          <a:p>
            <a:pPr algn="ctr">
              <a:lnSpc>
                <a:spcPct val="100000"/>
              </a:lnSpc>
            </a:pPr>
            <a:fld id="{D0A71D46-51E3-411C-8159-E1F6B22182D3}" type="slidenum">
              <a:rPr lang="en-US" sz="2800" b="0" strike="noStrike" spc="-1">
                <a:solidFill>
                  <a:srgbClr val="FFFFFF"/>
                </a:solidFill>
                <a:latin typeface="Century Gothic"/>
              </a:rPr>
              <a:t>‹#›</a:t>
            </a:fld>
            <a:endParaRPr lang="en-US"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www.monson-haefel/" TargetMode="External"/><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hyperlink" Target="http://www.w3.org/"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www.Monson-Haefel.com/jwsbook"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k:@MSITStore:D:/Books/Web_Services_Book/J2EE.Web.Services.chm::/0321146182_ch03lev1sec1.html" TargetMode="Externa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hyperlink" Target="mk:@MSITStore:D:/Books/Web_Services_Book/J2EE.Web.Services.chm::/0321146182_ch03lev1sec1.html"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mk:@MSITStore:D:/Books/Web_Services_Book/J2EE.Web.Services.chm::/0321146182_ch03lev1sec1.html"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mk:@MSITStore:D:/Books/Web_Services_Book/J2EE.Web.Services.chm::/0321146182_ch03lev1sec1.html"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mk:@MSITStore:D:/Books/Web_Services_Book/J2EE.Web.Services.chm::/0321146182_ch03lev1sec1.html" TargetMode="Externa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3EF7FEC0-6457-403B-83F7-2807BAFBE0CF}"/>
              </a:ext>
            </a:extLst>
          </p:cNvPr>
          <p:cNvSpPr txBox="1"/>
          <p:nvPr/>
        </p:nvSpPr>
        <p:spPr>
          <a:xfrm>
            <a:off x="1154880" y="973800"/>
            <a:ext cx="8760960" cy="706680"/>
          </a:xfrm>
          <a:prstGeom prst="rect">
            <a:avLst/>
          </a:prstGeom>
          <a:noFill/>
          <a:ln>
            <a:noFill/>
          </a:ln>
        </p:spPr>
        <p:txBody>
          <a:bodyPr anchor="ctr"/>
          <a:lstStyle/>
          <a:p>
            <a:pPr algn="ctr"/>
            <a:r>
              <a:rPr lang="en-US" sz="3600" b="1" spc="-1">
                <a:solidFill>
                  <a:srgbClr val="EBEBEB"/>
                </a:solidFill>
                <a:latin typeface="Century Gothic"/>
              </a:rPr>
              <a:t>FAIR USE NOTICE</a:t>
            </a:r>
            <a:endParaRPr lang="en-US" sz="3600" b="1" strike="noStrike" spc="-1">
              <a:solidFill>
                <a:srgbClr val="000000"/>
              </a:solidFill>
              <a:latin typeface="Century Gothic"/>
            </a:endParaRPr>
          </a:p>
        </p:txBody>
      </p:sp>
      <p:sp>
        <p:nvSpPr>
          <p:cNvPr id="3" name="TextShape 2">
            <a:extLst>
              <a:ext uri="{FF2B5EF4-FFF2-40B4-BE49-F238E27FC236}">
                <a16:creationId xmlns:a16="http://schemas.microsoft.com/office/drawing/2014/main" id="{0535EF81-DE2B-42C9-9105-C26AF6DDB42E}"/>
              </a:ext>
            </a:extLst>
          </p:cNvPr>
          <p:cNvSpPr txBox="1"/>
          <p:nvPr/>
        </p:nvSpPr>
        <p:spPr>
          <a:xfrm>
            <a:off x="1154880" y="2922496"/>
            <a:ext cx="8825400" cy="3097064"/>
          </a:xfrm>
          <a:prstGeom prst="rect">
            <a:avLst/>
          </a:prstGeom>
          <a:noFill/>
          <a:ln>
            <a:noFill/>
          </a:ln>
        </p:spPr>
        <p:txBody>
          <a:bodyPr anchor="t">
            <a:noAutofit/>
          </a:bodyPr>
          <a:lstStyle/>
          <a:p>
            <a:pPr marL="457200" indent="-228600">
              <a:buClr>
                <a:srgbClr val="B31166"/>
              </a:buClr>
              <a:buSzPct val="80000"/>
            </a:pPr>
            <a:r>
              <a:rPr lang="en-US" b="1" spc="-1">
                <a:ea typeface="+mn-lt"/>
                <a:cs typeface="+mn-lt"/>
              </a:rPr>
              <a:t>   </a:t>
            </a:r>
            <a:r>
              <a:rPr lang="en-US" sz="2000" b="1" spc="-1">
                <a:ea typeface="+mn-lt"/>
                <a:cs typeface="+mn-lt"/>
              </a:rPr>
              <a:t>The material used in this presentation i.e., pictures/graphs/text, etc. is solely intended for educational/teaching purpose, offered free of cost to the students for use under special circumstances of Online Education due to COVID-19 Lockdown situation and may include copyrighted material - the use of which may not have been specifically </a:t>
            </a:r>
            <a:r>
              <a:rPr lang="en-US" sz="2000" b="1" spc="-1" err="1">
                <a:ea typeface="+mn-lt"/>
                <a:cs typeface="+mn-lt"/>
              </a:rPr>
              <a:t>authorised</a:t>
            </a:r>
            <a:r>
              <a:rPr lang="en-US" sz="2000" b="1" spc="-1">
                <a:ea typeface="+mn-lt"/>
                <a:cs typeface="+mn-lt"/>
              </a:rPr>
              <a:t> by Copyright Owners. Its application constitutes Fair Use of any such copyrighted material as provided in globally accepted law of many countries. The contents of presentations are intended only for the attendees of the class being conducted by the presenter.</a:t>
            </a:r>
            <a:endParaRPr lang="en-US" sz="2000" spc="-1">
              <a:ea typeface="+mn-lt"/>
              <a:cs typeface="+mn-lt"/>
            </a:endParaRPr>
          </a:p>
          <a:p>
            <a:pPr marL="635">
              <a:lnSpc>
                <a:spcPct val="100000"/>
              </a:lnSpc>
              <a:spcBef>
                <a:spcPts val="1001"/>
              </a:spcBef>
              <a:buClr>
                <a:srgbClr val="B31166"/>
              </a:buClr>
              <a:buSzPct val="80000"/>
              <a:buFont typeface="Wingdings 3" charset="2"/>
            </a:pPr>
            <a:endParaRPr lang="en-US"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Syntax Rules</a:t>
            </a:r>
            <a:endParaRPr lang="en-US" sz="3600" b="0" strike="noStrike" spc="-1">
              <a:solidFill>
                <a:srgbClr val="000000"/>
              </a:solidFill>
              <a:latin typeface="Century Gothic"/>
            </a:endParaRPr>
          </a:p>
        </p:txBody>
      </p:sp>
      <p:sp>
        <p:nvSpPr>
          <p:cNvPr id="185" name="TextShape 2"/>
          <p:cNvSpPr txBox="1"/>
          <p:nvPr/>
        </p:nvSpPr>
        <p:spPr>
          <a:xfrm>
            <a:off x="1154880" y="2214720"/>
            <a:ext cx="8760960" cy="464292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All elements must have a closing tag: E.g. &lt;Name&gt; Ali &lt;/Name&gt;</a:t>
            </a: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The tags are case sensitive: &lt;name&gt; Ahmed &lt;/name&gt;</a:t>
            </a: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Elements must be properly nested</a:t>
            </a:r>
          </a:p>
          <a:p>
            <a:pPr marL="343080" indent="-342720">
              <a:lnSpc>
                <a:spcPct val="100000"/>
              </a:lnSpc>
              <a:spcBef>
                <a:spcPts val="1001"/>
              </a:spcBef>
            </a:pPr>
            <a:r>
              <a:rPr lang="en-US" sz="2000" b="0" strike="noStrike" spc="-1">
                <a:solidFill>
                  <a:srgbClr val="404040"/>
                </a:solidFill>
                <a:latin typeface="Century Gothic"/>
              </a:rPr>
              <a:t>	&lt;b&gt;&lt;i&gt;This text is bold and italic&lt;/b&gt;&lt;/i&gt; X</a:t>
            </a:r>
          </a:p>
          <a:p>
            <a:pPr marL="343080" indent="-342720">
              <a:lnSpc>
                <a:spcPct val="100000"/>
              </a:lnSpc>
              <a:spcBef>
                <a:spcPts val="1001"/>
              </a:spcBef>
            </a:pPr>
            <a:r>
              <a:rPr lang="en-US" sz="2000" b="0" strike="noStrike" spc="-1">
                <a:solidFill>
                  <a:srgbClr val="404040"/>
                </a:solidFill>
                <a:latin typeface="Century Gothic"/>
              </a:rPr>
              <a:t>	&lt;b&gt;&lt;i&gt;This text is bold and italic&lt;/i&gt;&lt;/b&gt; √</a:t>
            </a: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Documents must have a root element</a:t>
            </a: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XML Attribute Values Must be Quoted: e.g. &lt;note date="12/11/2007"&gt;</a:t>
            </a: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rPr>
              <a:t>ENTITY REFERENCES: Some characters have a special meaning.</a:t>
            </a:r>
          </a:p>
          <a:p>
            <a:pPr marL="343080" indent="-342720">
              <a:lnSpc>
                <a:spcPct val="100000"/>
              </a:lnSpc>
              <a:spcBef>
                <a:spcPts val="1001"/>
              </a:spcBef>
            </a:pPr>
            <a:r>
              <a:rPr lang="en-US" sz="2000" b="0" strike="noStrike" spc="-1">
                <a:solidFill>
                  <a:srgbClr val="404040"/>
                </a:solidFill>
                <a:latin typeface="Century Gothic"/>
              </a:rPr>
              <a:t>&lt;message&gt;if salary &lt; 1000 then&lt;/message&gt;</a:t>
            </a:r>
          </a:p>
          <a:p>
            <a:pPr marL="343080" indent="-342720">
              <a:lnSpc>
                <a:spcPct val="100000"/>
              </a:lnSpc>
              <a:spcBef>
                <a:spcPts val="1001"/>
              </a:spcBef>
            </a:pPr>
            <a:r>
              <a:rPr lang="en-US" sz="2000" b="0" strike="noStrike" spc="-1">
                <a:solidFill>
                  <a:srgbClr val="404040"/>
                </a:solidFill>
                <a:latin typeface="Century Gothic"/>
              </a:rPr>
              <a:t>Use entity reference to avoid error</a:t>
            </a:r>
          </a:p>
        </p:txBody>
      </p:sp>
      <p:sp>
        <p:nvSpPr>
          <p:cNvPr id="186" name="TextShape 3"/>
          <p:cNvSpPr txBox="1"/>
          <p:nvPr/>
        </p:nvSpPr>
        <p:spPr>
          <a:xfrm>
            <a:off x="10352520" y="295560"/>
            <a:ext cx="837720" cy="767160"/>
          </a:xfrm>
          <a:prstGeom prst="rect">
            <a:avLst/>
          </a:prstGeom>
          <a:noFill/>
          <a:ln>
            <a:noFill/>
          </a:ln>
        </p:spPr>
        <p:txBody>
          <a:bodyPr anchor="b"/>
          <a:lstStyle/>
          <a:p>
            <a:pPr algn="ctr">
              <a:lnSpc>
                <a:spcPct val="100000"/>
              </a:lnSpc>
            </a:pPr>
            <a:fld id="{F38324F5-7F78-486D-A442-C9BF8AED0356}" type="slidenum">
              <a:rPr lang="en-US" sz="2800" b="0" strike="noStrike" spc="-1">
                <a:solidFill>
                  <a:srgbClr val="FFFFFF"/>
                </a:solidFill>
                <a:latin typeface="Century Gothic"/>
              </a:rPr>
              <a:t>10</a:t>
            </a:fld>
            <a:endParaRPr lang="en-US" sz="28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pic>
        <p:nvPicPr>
          <p:cNvPr id="188" name="Picture 4"/>
          <p:cNvPicPr/>
          <p:nvPr/>
        </p:nvPicPr>
        <p:blipFill>
          <a:blip r:embed="rId2"/>
          <a:stretch/>
        </p:blipFill>
        <p:spPr>
          <a:xfrm>
            <a:off x="914400" y="2057400"/>
            <a:ext cx="10900440" cy="33523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XML Naming Rules</a:t>
            </a:r>
            <a:endParaRPr lang="en-US" sz="3600" b="0" strike="noStrike" spc="-1">
              <a:solidFill>
                <a:srgbClr val="000000"/>
              </a:solidFill>
              <a:latin typeface="Century Gothic"/>
            </a:endParaRPr>
          </a:p>
        </p:txBody>
      </p:sp>
      <p:sp>
        <p:nvSpPr>
          <p:cNvPr id="190"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pPr>
            <a:r>
              <a:rPr lang="en-US" sz="1800" b="0" strike="noStrike" spc="-1">
                <a:solidFill>
                  <a:srgbClr val="404040"/>
                </a:solidFill>
                <a:latin typeface="Century Gothic"/>
              </a:rPr>
              <a:t>XML elements must follow these naming rules: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Names can contain letters, numbers, and other characters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Names cannot start with a number or punctuation character</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Names cannot start with the letters xml (or XML, or Xml, etc)</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Names cannot contain spaces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Any name can be used, no words are reserved.</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192"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The text between start and end tags is known as the </a:t>
            </a:r>
            <a:r>
              <a:rPr lang="en-US" sz="1800" b="0" i="1" strike="noStrike" spc="-1">
                <a:solidFill>
                  <a:srgbClr val="404040"/>
                </a:solidFill>
                <a:latin typeface="Century Gothic"/>
                <a:ea typeface="ＭＳ Ｐゴシック"/>
              </a:rPr>
              <a:t>element contents, </a:t>
            </a:r>
            <a:r>
              <a:rPr lang="en-US" sz="1800" b="0" strike="noStrike" spc="-1">
                <a:solidFill>
                  <a:srgbClr val="404040"/>
                </a:solidFill>
                <a:latin typeface="Century Gothic"/>
                <a:ea typeface="ＭＳ Ｐゴシック"/>
              </a:rPr>
              <a:t>which is also called as the Parse Character Data or PCDATA.</a:t>
            </a:r>
            <a:endParaRPr lang="en-US" sz="1800" b="0" strike="noStrike" spc="-1">
              <a:solidFill>
                <a:srgbClr val="404040"/>
              </a:solidFill>
              <a:latin typeface="Century Gothic"/>
            </a:endParaRPr>
          </a:p>
          <a:p>
            <a:pPr marL="343080" indent="-342720">
              <a:lnSpc>
                <a:spcPct val="100000"/>
              </a:lnSpc>
              <a:spcBef>
                <a:spcPts val="1001"/>
              </a:spcBef>
            </a:pPr>
            <a:endParaRPr lang="en-US" sz="18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Not only this but the XML can be used to model any complex type of data as possible.</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918396" y="948541"/>
            <a:ext cx="9470967"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buClr>
                <a:srgbClr val="000000"/>
              </a:buClr>
            </a:pPr>
            <a:r>
              <a:rPr lang="en-US" sz="2000" b="1" strike="noStrike" spc="-1" dirty="0">
                <a:solidFill>
                  <a:schemeClr val="bg1"/>
                </a:solidFill>
                <a:latin typeface="Century Gothic"/>
              </a:rPr>
              <a:t>As an example we can model the data related to a CD of songs as shown in following</a:t>
            </a:r>
            <a:r>
              <a:rPr lang="en-US" sz="2000" b="1" spc="-1" dirty="0">
                <a:solidFill>
                  <a:schemeClr val="bg1"/>
                </a:solidFill>
                <a:latin typeface="Century Gothic"/>
              </a:rPr>
              <a:t> </a:t>
            </a:r>
            <a:endParaRPr lang="en-US" sz="2000" b="0" strike="noStrike" spc="-1" dirty="0">
              <a:solidFill>
                <a:schemeClr val="bg1"/>
              </a:solidFill>
              <a:latin typeface="Arial"/>
            </a:endParaRPr>
          </a:p>
        </p:txBody>
      </p:sp>
      <p:sp>
        <p:nvSpPr>
          <p:cNvPr id="194" name="CustomShape 2"/>
          <p:cNvSpPr/>
          <p:nvPr/>
        </p:nvSpPr>
        <p:spPr>
          <a:xfrm>
            <a:off x="0" y="272520"/>
            <a:ext cx="184320" cy="369000"/>
          </a:xfrm>
          <a:prstGeom prst="rect">
            <a:avLst/>
          </a:prstGeom>
          <a:noFill/>
          <a:ln w="9360">
            <a:noFill/>
          </a:ln>
        </p:spPr>
        <p:style>
          <a:lnRef idx="0">
            <a:scrgbClr r="0" g="0" b="0"/>
          </a:lnRef>
          <a:fillRef idx="0">
            <a:scrgbClr r="0" g="0" b="0"/>
          </a:fillRef>
          <a:effectRef idx="0">
            <a:scrgbClr r="0" g="0" b="0"/>
          </a:effectRef>
          <a:fontRef idx="minor"/>
        </p:style>
      </p:sp>
      <p:sp>
        <p:nvSpPr>
          <p:cNvPr id="195" name="CustomShape 3"/>
          <p:cNvSpPr/>
          <p:nvPr/>
        </p:nvSpPr>
        <p:spPr>
          <a:xfrm>
            <a:off x="0" y="272520"/>
            <a:ext cx="184320" cy="369000"/>
          </a:xfrm>
          <a:prstGeom prst="rect">
            <a:avLst/>
          </a:prstGeom>
          <a:noFill/>
          <a:ln w="9360">
            <a:noFill/>
          </a:ln>
        </p:spPr>
        <p:style>
          <a:lnRef idx="0">
            <a:scrgbClr r="0" g="0" b="0"/>
          </a:lnRef>
          <a:fillRef idx="0">
            <a:scrgbClr r="0" g="0" b="0"/>
          </a:fillRef>
          <a:effectRef idx="0">
            <a:scrgbClr r="0" g="0" b="0"/>
          </a:effectRef>
          <a:fontRef idx="minor"/>
        </p:style>
      </p:sp>
      <p:pic>
        <p:nvPicPr>
          <p:cNvPr id="196" name="Picture 3"/>
          <p:cNvPicPr/>
          <p:nvPr/>
        </p:nvPicPr>
        <p:blipFill>
          <a:blip r:embed="rId3"/>
          <a:stretch/>
        </p:blipFill>
        <p:spPr>
          <a:xfrm>
            <a:off x="1543139" y="2316867"/>
            <a:ext cx="9474120" cy="4001353"/>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408694" y="833470"/>
            <a:ext cx="8762521" cy="5735825"/>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600" b="1" strike="noStrike" spc="-1">
                <a:solidFill>
                  <a:srgbClr val="000000"/>
                </a:solidFill>
                <a:latin typeface="Century Gothic"/>
              </a:rPr>
              <a:t>&lt;CD&gt;</a:t>
            </a:r>
            <a:endParaRPr lang="en-US" sz="1600" b="0" strike="noStrike" spc="-1">
              <a:latin typeface="Arial"/>
            </a:endParaRPr>
          </a:p>
          <a:p>
            <a:pPr>
              <a:lnSpc>
                <a:spcPct val="100000"/>
              </a:lnSpc>
            </a:pPr>
            <a:r>
              <a:rPr lang="en-US" sz="1600" b="1" strike="noStrike" spc="-1">
                <a:solidFill>
                  <a:srgbClr val="000000"/>
                </a:solidFill>
                <a:latin typeface="Century Gothic"/>
              </a:rPr>
              <a:t>	&lt;artist&gt;Weird Al Yankovic &lt;/artist&gt;</a:t>
            </a:r>
            <a:endParaRPr lang="en-US" sz="1600" b="0" strike="noStrike" spc="-1">
              <a:latin typeface="Arial"/>
            </a:endParaRPr>
          </a:p>
          <a:p>
            <a:pPr>
              <a:lnSpc>
                <a:spcPct val="100000"/>
              </a:lnSpc>
            </a:pPr>
            <a:r>
              <a:rPr lang="en-US" sz="1600" b="1" strike="noStrike" spc="-1">
                <a:solidFill>
                  <a:srgbClr val="000000"/>
                </a:solidFill>
                <a:latin typeface="Century Gothic"/>
              </a:rPr>
              <a:t>	&lt;title&gt; Take me to your heart &lt;/title&gt;</a:t>
            </a:r>
            <a:endParaRPr lang="en-US" sz="1600" b="0" strike="noStrike" spc="-1">
              <a:latin typeface="Arial"/>
            </a:endParaRPr>
          </a:p>
          <a:p>
            <a:pPr>
              <a:lnSpc>
                <a:spcPct val="100000"/>
              </a:lnSpc>
            </a:pPr>
            <a:r>
              <a:rPr lang="en-US" sz="1600" b="1" strike="noStrike" spc="-1">
                <a:solidFill>
                  <a:srgbClr val="000000"/>
                </a:solidFill>
                <a:latin typeface="Century Gothic"/>
              </a:rPr>
              <a:t>	&lt;genre&gt;parady &lt;/genre&gt;</a:t>
            </a:r>
            <a:endParaRPr lang="en-US" sz="1600" b="0" strike="noStrike" spc="-1">
              <a:latin typeface="Arial"/>
            </a:endParaRPr>
          </a:p>
          <a:p>
            <a:pPr>
              <a:lnSpc>
                <a:spcPct val="100000"/>
              </a:lnSpc>
            </a:pPr>
            <a:r>
              <a:rPr lang="en-US" sz="1600" b="1" strike="noStrike" spc="-1">
                <a:solidFill>
                  <a:srgbClr val="000000"/>
                </a:solidFill>
                <a:latin typeface="Century Gothic"/>
              </a:rPr>
              <a:t>	&lt;date-released&gt;10/04/2005&lt;/date-released&gt;</a:t>
            </a:r>
            <a:endParaRPr lang="en-US" sz="1600" b="0" strike="noStrike" spc="-1">
              <a:latin typeface="Arial"/>
            </a:endParaRPr>
          </a:p>
          <a:p>
            <a:pPr>
              <a:lnSpc>
                <a:spcPct val="100000"/>
              </a:lnSpc>
            </a:pPr>
            <a:r>
              <a:rPr lang="en-US" sz="1600" b="1" strike="noStrike" spc="-1">
                <a:solidFill>
                  <a:srgbClr val="000000"/>
                </a:solidFill>
                <a:latin typeface="Century Gothic"/>
              </a:rPr>
              <a:t>	&lt;song&gt;</a:t>
            </a:r>
            <a:endParaRPr lang="en-US" sz="1600" b="0" strike="noStrike" spc="-1">
              <a:latin typeface="Arial"/>
            </a:endParaRPr>
          </a:p>
          <a:p>
            <a:pPr>
              <a:lnSpc>
                <a:spcPct val="100000"/>
              </a:lnSpc>
            </a:pPr>
            <a:r>
              <a:rPr lang="en-US" sz="1600" b="1" strike="noStrike" spc="-1">
                <a:solidFill>
                  <a:srgbClr val="000000"/>
                </a:solidFill>
                <a:latin typeface="Century Gothic"/>
              </a:rPr>
              <a:t>		&lt;title&gt; Like a Surgeon &lt;/title&gt;</a:t>
            </a:r>
            <a:endParaRPr lang="en-US" sz="1600" b="0" strike="noStrike" spc="-1">
              <a:latin typeface="Arial"/>
            </a:endParaRPr>
          </a:p>
          <a:p>
            <a:pPr>
              <a:lnSpc>
                <a:spcPct val="100000"/>
              </a:lnSpc>
            </a:pPr>
            <a:r>
              <a:rPr lang="en-US" sz="1600" b="1" strike="noStrike" spc="-1">
                <a:solidFill>
                  <a:srgbClr val="000000"/>
                </a:solidFill>
                <a:latin typeface="Century Gothic"/>
              </a:rPr>
              <a:t>		&lt;length&gt;</a:t>
            </a:r>
            <a:endParaRPr lang="en-US" sz="1600" b="0" strike="noStrike" spc="-1">
              <a:latin typeface="Arial"/>
            </a:endParaRPr>
          </a:p>
          <a:p>
            <a:pPr>
              <a:lnSpc>
                <a:spcPct val="100000"/>
              </a:lnSpc>
            </a:pPr>
            <a:r>
              <a:rPr lang="en-US" sz="1600" b="1" strike="noStrike" spc="-1">
                <a:solidFill>
                  <a:srgbClr val="000000"/>
                </a:solidFill>
                <a:latin typeface="Century Gothic"/>
              </a:rPr>
              <a:t>			&lt;minutes&gt; 3 &lt;/minutes&gt;</a:t>
            </a:r>
            <a:endParaRPr lang="en-US" sz="1600" b="0" strike="noStrike" spc="-1">
              <a:latin typeface="Arial"/>
            </a:endParaRPr>
          </a:p>
          <a:p>
            <a:pPr>
              <a:lnSpc>
                <a:spcPct val="100000"/>
              </a:lnSpc>
            </a:pPr>
            <a:r>
              <a:rPr lang="en-US" sz="1600" b="1" strike="noStrike" spc="-1">
                <a:solidFill>
                  <a:srgbClr val="000000"/>
                </a:solidFill>
                <a:latin typeface="Century Gothic"/>
              </a:rPr>
              <a:t>			&lt;seconds&gt;35&lt;/seconds&gt;</a:t>
            </a:r>
            <a:endParaRPr lang="en-US" sz="1600" b="0" strike="noStrike" spc="-1">
              <a:latin typeface="Arial"/>
            </a:endParaRPr>
          </a:p>
          <a:p>
            <a:pPr>
              <a:lnSpc>
                <a:spcPct val="100000"/>
              </a:lnSpc>
            </a:pPr>
            <a:r>
              <a:rPr lang="en-US" sz="1600" b="1" strike="noStrike" spc="-1">
                <a:solidFill>
                  <a:srgbClr val="000000"/>
                </a:solidFill>
                <a:latin typeface="Century Gothic"/>
              </a:rPr>
              <a:t>		&lt;/length&gt;</a:t>
            </a:r>
            <a:endParaRPr lang="en-US" sz="1600" b="0" strike="noStrike" spc="-1">
              <a:latin typeface="Arial"/>
            </a:endParaRPr>
          </a:p>
          <a:p>
            <a:pPr>
              <a:lnSpc>
                <a:spcPct val="100000"/>
              </a:lnSpc>
            </a:pPr>
            <a:r>
              <a:rPr lang="en-US" sz="1600" b="1" strike="noStrike" spc="-1">
                <a:solidFill>
                  <a:srgbClr val="000000"/>
                </a:solidFill>
                <a:latin typeface="Century Gothic"/>
              </a:rPr>
              <a:t>		&lt;parody&gt;</a:t>
            </a:r>
            <a:endParaRPr lang="en-US" sz="1600" b="0" strike="noStrike" spc="-1">
              <a:latin typeface="Arial"/>
            </a:endParaRPr>
          </a:p>
          <a:p>
            <a:pPr>
              <a:lnSpc>
                <a:spcPct val="100000"/>
              </a:lnSpc>
            </a:pPr>
            <a:r>
              <a:rPr lang="en-US" sz="1600" b="1" strike="noStrike" spc="-1">
                <a:solidFill>
                  <a:srgbClr val="000000"/>
                </a:solidFill>
                <a:latin typeface="Century Gothic"/>
              </a:rPr>
              <a:t>			&lt;title&gt;Like a virgin&lt;/title&gt;</a:t>
            </a:r>
            <a:endParaRPr lang="en-US" sz="1600" b="0" strike="noStrike" spc="-1">
              <a:latin typeface="Arial"/>
            </a:endParaRPr>
          </a:p>
          <a:p>
            <a:pPr>
              <a:lnSpc>
                <a:spcPct val="100000"/>
              </a:lnSpc>
            </a:pPr>
            <a:r>
              <a:rPr lang="en-US" sz="1600" b="1" strike="noStrike" spc="-1">
                <a:solidFill>
                  <a:srgbClr val="000000"/>
                </a:solidFill>
                <a:latin typeface="Century Gothic"/>
              </a:rPr>
              <a:t>			&lt;artist&gt;Madona&lt;/artist&gt;</a:t>
            </a:r>
            <a:endParaRPr lang="en-US" sz="1600" b="0" strike="noStrike" spc="-1">
              <a:latin typeface="Arial"/>
            </a:endParaRPr>
          </a:p>
          <a:p>
            <a:pPr>
              <a:lnSpc>
                <a:spcPct val="100000"/>
              </a:lnSpc>
            </a:pPr>
            <a:r>
              <a:rPr lang="en-US" sz="1600" b="1" strike="noStrike" spc="-1">
                <a:solidFill>
                  <a:srgbClr val="000000"/>
                </a:solidFill>
                <a:latin typeface="Century Gothic"/>
              </a:rPr>
              <a:t>		&lt;/parody&gt;</a:t>
            </a:r>
            <a:endParaRPr lang="en-US" sz="1600" b="0" strike="noStrike" spc="-1">
              <a:latin typeface="Arial"/>
            </a:endParaRPr>
          </a:p>
          <a:p>
            <a:pPr>
              <a:lnSpc>
                <a:spcPct val="100000"/>
              </a:lnSpc>
            </a:pPr>
            <a:r>
              <a:rPr lang="en-US" sz="1600" b="1" strike="noStrike" spc="-1">
                <a:solidFill>
                  <a:srgbClr val="000000"/>
                </a:solidFill>
                <a:latin typeface="Century Gothic"/>
              </a:rPr>
              <a:t>	&lt;/song&gt;</a:t>
            </a:r>
            <a:endParaRPr lang="en-US" sz="1600" b="0" strike="noStrike" spc="-1">
              <a:latin typeface="Arial"/>
            </a:endParaRPr>
          </a:p>
          <a:p>
            <a:pPr>
              <a:lnSpc>
                <a:spcPct val="100000"/>
              </a:lnSpc>
            </a:pPr>
            <a:r>
              <a:rPr lang="en-US" sz="1600" b="1" strike="noStrike" spc="-1">
                <a:solidFill>
                  <a:srgbClr val="000000"/>
                </a:solidFill>
                <a:latin typeface="Century Gothic"/>
              </a:rPr>
              <a:t>	&lt;song&gt;</a:t>
            </a:r>
            <a:endParaRPr lang="en-US" sz="1600" b="0" strike="noStrike" spc="-1">
              <a:latin typeface="Arial"/>
            </a:endParaRPr>
          </a:p>
          <a:p>
            <a:pPr>
              <a:lnSpc>
                <a:spcPct val="100000"/>
              </a:lnSpc>
            </a:pPr>
            <a:r>
              <a:rPr lang="en-US" sz="1600" b="1" strike="noStrike" spc="-1">
                <a:solidFill>
                  <a:srgbClr val="000000"/>
                </a:solidFill>
                <a:latin typeface="Century Gothic"/>
              </a:rPr>
              <a:t>		&lt;title&gt;Dare to be Stupod &lt;/title&gt;</a:t>
            </a:r>
            <a:endParaRPr lang="en-US" sz="1600" b="0" strike="noStrike" spc="-1">
              <a:latin typeface="Arial"/>
            </a:endParaRPr>
          </a:p>
          <a:p>
            <a:pPr>
              <a:lnSpc>
                <a:spcPct val="100000"/>
              </a:lnSpc>
            </a:pPr>
            <a:r>
              <a:rPr lang="en-US" sz="1600" b="1" strike="noStrike" spc="-1">
                <a:solidFill>
                  <a:srgbClr val="000000"/>
                </a:solidFill>
                <a:latin typeface="Century Gothic"/>
              </a:rPr>
              <a:t>		&lt;length&gt;</a:t>
            </a:r>
            <a:endParaRPr lang="en-US" sz="1600" b="0" strike="noStrike" spc="-1">
              <a:latin typeface="Arial"/>
            </a:endParaRPr>
          </a:p>
          <a:p>
            <a:pPr>
              <a:lnSpc>
                <a:spcPct val="100000"/>
              </a:lnSpc>
            </a:pPr>
            <a:r>
              <a:rPr lang="en-US" sz="1600" b="1" strike="noStrike" spc="-1">
                <a:solidFill>
                  <a:srgbClr val="000000"/>
                </a:solidFill>
                <a:latin typeface="Century Gothic"/>
              </a:rPr>
              <a:t>			&lt;minutes&gt;4 &lt;/minutes&gt;</a:t>
            </a:r>
            <a:endParaRPr lang="en-US" sz="1600" b="0" strike="noStrike" spc="-1">
              <a:latin typeface="Arial"/>
            </a:endParaRPr>
          </a:p>
          <a:p>
            <a:pPr>
              <a:lnSpc>
                <a:spcPct val="100000"/>
              </a:lnSpc>
            </a:pPr>
            <a:r>
              <a:rPr lang="en-US" sz="1600" b="1" strike="noStrike" spc="-1">
                <a:solidFill>
                  <a:srgbClr val="000000"/>
                </a:solidFill>
                <a:latin typeface="Century Gothic"/>
              </a:rPr>
              <a:t>			&lt;seconds&gt; 30&lt;/seconds&gt;</a:t>
            </a:r>
            <a:endParaRPr lang="en-US" sz="1600" b="0" strike="noStrike" spc="-1">
              <a:latin typeface="Arial"/>
            </a:endParaRPr>
          </a:p>
          <a:p>
            <a:pPr>
              <a:lnSpc>
                <a:spcPct val="100000"/>
              </a:lnSpc>
            </a:pPr>
            <a:r>
              <a:rPr lang="en-US" sz="1600" b="1" strike="noStrike" spc="-1">
                <a:solidFill>
                  <a:srgbClr val="000000"/>
                </a:solidFill>
                <a:latin typeface="Century Gothic"/>
              </a:rPr>
              <a:t>		&lt;/length&gt;</a:t>
            </a:r>
            <a:endParaRPr lang="en-US" sz="1600" b="0" strike="noStrike" spc="-1">
              <a:latin typeface="Arial"/>
            </a:endParaRPr>
          </a:p>
          <a:p>
            <a:pPr>
              <a:lnSpc>
                <a:spcPct val="100000"/>
              </a:lnSpc>
            </a:pPr>
            <a:r>
              <a:rPr lang="en-US" sz="1600" b="1" strike="noStrike" spc="-1">
                <a:solidFill>
                  <a:srgbClr val="000000"/>
                </a:solidFill>
                <a:latin typeface="Century Gothic"/>
              </a:rPr>
              <a:t>		&lt;parody/&gt;</a:t>
            </a:r>
            <a:endParaRPr lang="en-US" sz="1600" b="0" strike="noStrike" spc="-1">
              <a:latin typeface="Arial"/>
            </a:endParaRPr>
          </a:p>
          <a:p>
            <a:pPr>
              <a:lnSpc>
                <a:spcPct val="100000"/>
              </a:lnSpc>
            </a:pPr>
            <a:r>
              <a:rPr lang="en-US" sz="1600" b="1" strike="noStrike" spc="-1">
                <a:solidFill>
                  <a:srgbClr val="000000"/>
                </a:solidFill>
                <a:latin typeface="Century Gothic"/>
              </a:rPr>
              <a:t>	&lt;/song&gt;</a:t>
            </a:r>
            <a:endParaRPr lang="en-US" sz="1600" b="0" strike="noStrike" spc="-1">
              <a:latin typeface="Arial"/>
            </a:endParaRPr>
          </a:p>
          <a:p>
            <a:pPr>
              <a:lnSpc>
                <a:spcPct val="100000"/>
              </a:lnSpc>
            </a:pPr>
            <a:r>
              <a:rPr lang="en-US" sz="1600" b="1" strike="noStrike" spc="-1">
                <a:solidFill>
                  <a:srgbClr val="000000"/>
                </a:solidFill>
                <a:latin typeface="Century Gothic"/>
              </a:rPr>
              <a:t>&lt;/CD&gt;</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1154880" y="973800"/>
            <a:ext cx="8760960" cy="706680"/>
          </a:xfrm>
          <a:prstGeom prst="rect">
            <a:avLst/>
          </a:prstGeom>
          <a:noFill/>
          <a:ln>
            <a:noFill/>
          </a:ln>
        </p:spPr>
        <p:txBody>
          <a:bodyPr anchor="ctr"/>
          <a:lstStyle/>
          <a:p>
            <a:pPr>
              <a:lnSpc>
                <a:spcPct val="100000"/>
              </a:lnSpc>
            </a:pPr>
            <a:r>
              <a:rPr lang="en-US" sz="3200" b="1" strike="noStrike" spc="-1">
                <a:solidFill>
                  <a:srgbClr val="EBEBEB"/>
                </a:solidFill>
                <a:latin typeface="Century Gothic"/>
                <a:ea typeface="ＭＳ Ｐゴシック"/>
              </a:rPr>
              <a:t>Anatomy of an XML Document</a:t>
            </a:r>
            <a:br/>
            <a:endParaRPr lang="en-US" sz="3200" b="0" strike="noStrike" spc="-1">
              <a:solidFill>
                <a:srgbClr val="000000"/>
              </a:solidFill>
              <a:latin typeface="Century Gothic"/>
            </a:endParaRPr>
          </a:p>
        </p:txBody>
      </p:sp>
      <p:sp>
        <p:nvSpPr>
          <p:cNvPr id="199" name="TextShape 2"/>
          <p:cNvSpPr txBox="1"/>
          <p:nvPr/>
        </p:nvSpPr>
        <p:spPr>
          <a:xfrm>
            <a:off x="1128299" y="2364287"/>
            <a:ext cx="8760960" cy="3416040"/>
          </a:xfrm>
          <a:prstGeom prst="rect">
            <a:avLst/>
          </a:prstGeom>
          <a:noFill/>
          <a:ln>
            <a:noFill/>
          </a:ln>
        </p:spPr>
        <p:txBody>
          <a:bodyPr anchor="t">
            <a:normAutofit fontScale="92500" lnSpcReduction="20000"/>
          </a:bodyPr>
          <a:lstStyle/>
          <a:p>
            <a:pPr marL="342900" indent="-342265">
              <a:spcBef>
                <a:spcPts val="1001"/>
              </a:spcBef>
              <a:buClr>
                <a:srgbClr val="ACD433"/>
              </a:buClr>
              <a:buSzPct val="80000"/>
              <a:buFont typeface="Wingdings 3" charset="2"/>
              <a:buChar char=""/>
            </a:pPr>
            <a:r>
              <a:rPr lang="en-US" sz="2000" b="0" strike="noStrike" spc="-1" dirty="0">
                <a:solidFill>
                  <a:srgbClr val="404040"/>
                </a:solidFill>
                <a:latin typeface="Times New Roman"/>
                <a:ea typeface="ＭＳ Ｐゴシック"/>
              </a:rPr>
              <a:t>An XML document is made up of declarations, elements, attributes, text data, comments, and other components.</a:t>
            </a:r>
            <a:r>
              <a:rPr lang="en-US" sz="2000" spc="-1" dirty="0">
                <a:solidFill>
                  <a:srgbClr val="404040"/>
                </a:solidFill>
                <a:latin typeface="Times New Roman"/>
                <a:ea typeface="ＭＳ Ｐゴシック"/>
              </a:rPr>
              <a:t> </a:t>
            </a:r>
            <a:endParaRPr lang="en-US" sz="2000" b="0" strike="noStrike" spc="-1" dirty="0">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000" b="1" u="sng" strike="noStrike" spc="-1" dirty="0">
                <a:solidFill>
                  <a:srgbClr val="404040"/>
                </a:solidFill>
                <a:latin typeface="Times New Roman"/>
                <a:ea typeface="ＭＳ Ｐゴシック"/>
              </a:rPr>
              <a:t>1. Declaration:</a:t>
            </a:r>
            <a:endParaRPr lang="en-US" sz="2000" b="0" u="sng" strike="noStrike" spc="-1" dirty="0">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000" b="0" strike="noStrike" spc="-1" dirty="0">
                <a:solidFill>
                  <a:srgbClr val="404040"/>
                </a:solidFill>
                <a:latin typeface="Times New Roman"/>
                <a:ea typeface="ＭＳ Ｐゴシック"/>
              </a:rPr>
              <a:t>An XML document starts with an XML declaration. It declares the XML </a:t>
            </a:r>
            <a:r>
              <a:rPr lang="en-US" sz="2000" b="1" strike="noStrike" spc="-1" dirty="0">
                <a:solidFill>
                  <a:srgbClr val="404040"/>
                </a:solidFill>
                <a:latin typeface="Times New Roman"/>
                <a:ea typeface="ＭＳ Ｐゴシック"/>
              </a:rPr>
              <a:t>version</a:t>
            </a:r>
            <a:r>
              <a:rPr lang="en-US" sz="2000" b="0" strike="noStrike" spc="-1" dirty="0">
                <a:solidFill>
                  <a:srgbClr val="404040"/>
                </a:solidFill>
                <a:latin typeface="Times New Roman"/>
                <a:ea typeface="ＭＳ Ｐゴシック"/>
              </a:rPr>
              <a:t>, and </a:t>
            </a:r>
            <a:r>
              <a:rPr lang="en-US" sz="2000" b="1" strike="noStrike" spc="-1" dirty="0">
                <a:solidFill>
                  <a:srgbClr val="404040"/>
                </a:solidFill>
                <a:latin typeface="Times New Roman"/>
                <a:ea typeface="ＭＳ Ｐゴシック"/>
              </a:rPr>
              <a:t>encoding </a:t>
            </a:r>
            <a:r>
              <a:rPr lang="en-US" sz="2000" b="0" strike="noStrike" spc="-1" dirty="0">
                <a:solidFill>
                  <a:srgbClr val="404040"/>
                </a:solidFill>
                <a:latin typeface="Times New Roman"/>
                <a:ea typeface="ＭＳ Ｐゴシック"/>
              </a:rPr>
              <a:t>type</a:t>
            </a:r>
            <a:endParaRPr lang="en-US" sz="2000" b="0" strike="noStrike" spc="-1" dirty="0">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000" b="1" u="sng" strike="noStrike" spc="-1" dirty="0">
                <a:solidFill>
                  <a:srgbClr val="404040"/>
                </a:solidFill>
                <a:uFillTx/>
                <a:latin typeface="Times New Roman"/>
                <a:ea typeface="ＭＳ Ｐゴシック"/>
              </a:rPr>
              <a:t>2. Elements:</a:t>
            </a:r>
            <a:endParaRPr lang="en-US" sz="2000" b="0" strike="noStrike" spc="-1" dirty="0">
              <a:solidFill>
                <a:srgbClr val="404040"/>
              </a:solidFill>
              <a:latin typeface="Century Gothic"/>
            </a:endParaRPr>
          </a:p>
          <a:p>
            <a:pPr marL="342900" indent="-342265">
              <a:spcBef>
                <a:spcPts val="1001"/>
              </a:spcBef>
              <a:buClr>
                <a:srgbClr val="ACD433"/>
              </a:buClr>
              <a:buSzPct val="80000"/>
              <a:buFont typeface="Wingdings 3" charset="2"/>
              <a:buChar char=""/>
            </a:pPr>
            <a:r>
              <a:rPr lang="en-US" sz="2000" b="0" strike="noStrike" spc="-1" dirty="0">
                <a:solidFill>
                  <a:srgbClr val="404040"/>
                </a:solidFill>
                <a:latin typeface="Times New Roman"/>
                <a:ea typeface="ＭＳ Ｐゴシック"/>
              </a:rPr>
              <a:t>XML markup languages organize data hierarchically, in a tree structure with the help </a:t>
            </a:r>
            <a:r>
              <a:rPr lang="en-US" sz="2000" spc="-1" dirty="0">
                <a:solidFill>
                  <a:srgbClr val="404040"/>
                </a:solidFill>
                <a:latin typeface="Times New Roman"/>
                <a:ea typeface="ＭＳ Ｐゴシック"/>
              </a:rPr>
              <a:t>of the</a:t>
            </a:r>
            <a:r>
              <a:rPr lang="en-US" sz="2000" b="0" strike="noStrike" spc="-1" dirty="0">
                <a:solidFill>
                  <a:srgbClr val="404040"/>
                </a:solidFill>
                <a:latin typeface="Times New Roman"/>
                <a:ea typeface="ＭＳ Ｐゴシック"/>
              </a:rPr>
              <a:t> </a:t>
            </a:r>
            <a:r>
              <a:rPr lang="en-US" sz="2000" spc="-1" dirty="0">
                <a:solidFill>
                  <a:srgbClr val="404040"/>
                </a:solidFill>
                <a:latin typeface="Times New Roman"/>
                <a:ea typeface="ＭＳ Ｐゴシック"/>
              </a:rPr>
              <a:t>elements</a:t>
            </a:r>
            <a:r>
              <a:rPr lang="en-US" sz="2000" b="0" strike="noStrike" spc="-1" dirty="0">
                <a:solidFill>
                  <a:srgbClr val="404040"/>
                </a:solidFill>
                <a:latin typeface="Times New Roman"/>
                <a:ea typeface="ＭＳ Ｐゴシック"/>
              </a:rPr>
              <a:t>.</a:t>
            </a:r>
            <a:endParaRPr lang="en-US" sz="2000" b="0" strike="noStrike" spc="-1" dirty="0">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000" b="0" strike="noStrike" spc="-1" dirty="0">
                <a:solidFill>
                  <a:srgbClr val="404040"/>
                </a:solidFill>
                <a:latin typeface="Times New Roman"/>
                <a:ea typeface="ＭＳ Ｐゴシック"/>
              </a:rPr>
              <a:t>The top most element called the root element, defines the type of the XML document.</a:t>
            </a:r>
            <a:endParaRPr lang="en-US" sz="2000" b="0" strike="noStrike" spc="-1" dirty="0">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000" b="0" strike="noStrike" spc="-1" dirty="0">
                <a:solidFill>
                  <a:srgbClr val="404040"/>
                </a:solidFill>
                <a:latin typeface="Times New Roman"/>
                <a:ea typeface="ＭＳ Ｐゴシック"/>
              </a:rPr>
              <a:t>The content of the element is known as the PC DATA.</a:t>
            </a:r>
            <a:endParaRPr lang="en-US" sz="2000" b="0" strike="noStrike" spc="-1" dirty="0">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1599120" y="685800"/>
            <a:ext cx="9998640" cy="791640"/>
          </a:xfrm>
          <a:prstGeom prst="rect">
            <a:avLst/>
          </a:prstGeom>
          <a:noFill/>
          <a:ln>
            <a:noFill/>
          </a:ln>
        </p:spPr>
        <p:txBody>
          <a:bodyPr anchor="ctr"/>
          <a:lstStyle/>
          <a:p>
            <a:pPr>
              <a:lnSpc>
                <a:spcPct val="100000"/>
              </a:lnSpc>
            </a:pPr>
            <a:r>
              <a:rPr lang="en-US" sz="3600" b="1" strike="noStrike" spc="-1">
                <a:solidFill>
                  <a:srgbClr val="EBEBEB"/>
                </a:solidFill>
                <a:latin typeface="Century Gothic"/>
                <a:ea typeface="ＭＳ Ｐゴシック"/>
              </a:rPr>
              <a:t>ATTRIBUTES:</a:t>
            </a:r>
            <a:endParaRPr lang="en-US" sz="3600" b="0" strike="noStrike" spc="-1">
              <a:solidFill>
                <a:srgbClr val="000000"/>
              </a:solidFill>
              <a:latin typeface="Century Gothic"/>
            </a:endParaRPr>
          </a:p>
        </p:txBody>
      </p:sp>
      <p:sp>
        <p:nvSpPr>
          <p:cNvPr id="201" name="TextShape 2"/>
          <p:cNvSpPr txBox="1"/>
          <p:nvPr/>
        </p:nvSpPr>
        <p:spPr>
          <a:xfrm>
            <a:off x="1154880" y="2603520"/>
            <a:ext cx="8760960" cy="3416040"/>
          </a:xfrm>
          <a:prstGeom prst="rect">
            <a:avLst/>
          </a:prstGeom>
          <a:noFill/>
          <a:ln>
            <a:noFill/>
          </a:ln>
        </p:spPr>
        <p:txBody>
          <a:bodyPr/>
          <a:lstStyle/>
          <a:p>
            <a:pPr marL="743040" lvl="1" indent="-285480">
              <a:lnSpc>
                <a:spcPct val="100000"/>
              </a:lnSpc>
              <a:spcBef>
                <a:spcPts val="1001"/>
              </a:spcBef>
              <a:buClr>
                <a:srgbClr val="ACD433"/>
              </a:buClr>
              <a:buSzPct val="80000"/>
              <a:buFont typeface="Wingdings 3" charset="2"/>
              <a:buChar char=""/>
            </a:pPr>
            <a:r>
              <a:rPr lang="en-US" sz="1600" b="0" strike="noStrike" spc="-1">
                <a:solidFill>
                  <a:srgbClr val="404040"/>
                </a:solidFill>
                <a:latin typeface="Century Gothic"/>
                <a:ea typeface="ＭＳ Ｐゴシック"/>
              </a:rPr>
              <a:t>An element may have one or more attributes.</a:t>
            </a:r>
            <a:endParaRPr lang="en-US" sz="1600" b="0" strike="noStrike" spc="-1">
              <a:solidFill>
                <a:srgbClr val="404040"/>
              </a:solidFill>
              <a:latin typeface="Century Gothic"/>
            </a:endParaRPr>
          </a:p>
          <a:p>
            <a:pPr marL="743040" lvl="1" indent="-285480">
              <a:lnSpc>
                <a:spcPct val="100000"/>
              </a:lnSpc>
              <a:spcBef>
                <a:spcPts val="1001"/>
              </a:spcBef>
              <a:buClr>
                <a:srgbClr val="ACD433"/>
              </a:buClr>
              <a:buSzPct val="80000"/>
              <a:buFont typeface="Wingdings 3" charset="2"/>
              <a:buChar char=""/>
            </a:pPr>
            <a:r>
              <a:rPr lang="en-US" sz="1600" b="0" strike="noStrike" spc="-1">
                <a:solidFill>
                  <a:srgbClr val="404040"/>
                </a:solidFill>
                <a:latin typeface="Century Gothic"/>
                <a:ea typeface="ＭＳ Ｐゴシック"/>
              </a:rPr>
              <a:t>To supplement the data contained by an element, to provide information about it not captured by its contents.</a:t>
            </a:r>
            <a:endParaRPr lang="en-US" sz="16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For example, we could describe the kind of address in an XML address document by declaring a </a:t>
            </a:r>
            <a:r>
              <a:rPr lang="en-US" sz="2000" b="0" strike="noStrike" spc="-1">
                <a:solidFill>
                  <a:srgbClr val="404040"/>
                </a:solidFill>
                <a:latin typeface="Century Gothic"/>
                <a:ea typeface="ＭＳ Ｐゴシック"/>
              </a:rPr>
              <a:t>genre</a:t>
            </a:r>
            <a:r>
              <a:rPr lang="en-US" sz="1800" b="0" strike="noStrike" spc="-1">
                <a:solidFill>
                  <a:srgbClr val="404040"/>
                </a:solidFill>
                <a:latin typeface="Century Gothic"/>
                <a:ea typeface="ＭＳ Ｐゴシック"/>
              </a:rPr>
              <a:t> attribute as in example in the next slide.,</a:t>
            </a: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1070640" y="2342930"/>
            <a:ext cx="9998640" cy="3719160"/>
          </a:xfrm>
          <a:prstGeom prst="rect">
            <a:avLst/>
          </a:prstGeom>
          <a:noFill/>
          <a:ln>
            <a:noFill/>
          </a:ln>
        </p:spPr>
        <p:txBody>
          <a:bodyPr anchor="t"/>
          <a:lstStyle/>
          <a:p>
            <a:pPr marL="342900" indent="-342265">
              <a:lnSpc>
                <a:spcPct val="100000"/>
              </a:lnSpc>
              <a:spcBef>
                <a:spcPts val="1001"/>
              </a:spcBef>
              <a:buClr>
                <a:srgbClr val="ACD433"/>
              </a:buClr>
              <a:buSzPct val="80000"/>
              <a:buFont typeface="Wingdings 3" charset="2"/>
              <a:buChar char=""/>
            </a:pPr>
            <a:r>
              <a:rPr lang="en-US" sz="1800" b="1" strike="noStrike" spc="-1" dirty="0">
                <a:solidFill>
                  <a:srgbClr val="404040"/>
                </a:solidFill>
                <a:latin typeface="Century Gothic"/>
                <a:ea typeface="ＭＳ Ｐゴシック"/>
              </a:rPr>
              <a:t>Using Attributes in Address Book Markup:</a:t>
            </a:r>
            <a:endParaRPr lang="en-US" sz="1800" b="0" strike="noStrike" spc="-1" dirty="0">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2900" indent="-342265">
              <a:lnSpc>
                <a:spcPct val="100000"/>
              </a:lnSpc>
              <a:spcBef>
                <a:spcPts val="1001"/>
              </a:spcBef>
              <a:buClr>
                <a:srgbClr val="ACD433"/>
              </a:buClr>
              <a:buSzPct val="80000"/>
              <a:buFont typeface="Wingdings 3" charset="2"/>
              <a:buChar char=""/>
            </a:pPr>
            <a:r>
              <a:rPr lang="en-US" sz="2800" b="0" strike="noStrike" spc="-1" dirty="0">
                <a:solidFill>
                  <a:srgbClr val="404040"/>
                </a:solidFill>
                <a:latin typeface="Century Gothic"/>
                <a:ea typeface="ＭＳ Ｐゴシック"/>
              </a:rPr>
              <a:t> &lt;?xml version="1.0" encoding</a:t>
            </a:r>
            <a:r>
              <a:rPr lang="en-US" sz="2000" b="0" strike="noStrike" spc="-1" dirty="0">
                <a:solidFill>
                  <a:srgbClr val="404040"/>
                </a:solidFill>
                <a:latin typeface="Century Gothic"/>
                <a:ea typeface="ＭＳ Ｐゴシック"/>
              </a:rPr>
              <a:t>="UTF-8”&gt;</a:t>
            </a:r>
            <a:endParaRPr lang="en-US" sz="2000" b="0" strike="noStrike" spc="-1" dirty="0">
              <a:solidFill>
                <a:srgbClr val="404040"/>
              </a:solidFill>
              <a:latin typeface="Century Gothic"/>
            </a:endParaRPr>
          </a:p>
          <a:p>
            <a:pPr marL="457835" lvl="1">
              <a:spcBef>
                <a:spcPts val="1001"/>
              </a:spcBef>
              <a:buClr>
                <a:srgbClr val="ACD433"/>
              </a:buClr>
              <a:buSzPct val="80000"/>
            </a:pPr>
            <a:r>
              <a:rPr lang="en-US" sz="1800" b="0" strike="noStrike" spc="-1" dirty="0">
                <a:solidFill>
                  <a:srgbClr val="FF0000"/>
                </a:solidFill>
                <a:latin typeface="Century Gothic"/>
                <a:ea typeface="ＭＳ Ｐゴシック"/>
              </a:rPr>
              <a:t>&lt;address genre="business" &gt;</a:t>
            </a:r>
            <a:r>
              <a:rPr lang="en-US" spc="-1" dirty="0">
                <a:solidFill>
                  <a:srgbClr val="FF0000"/>
                </a:solidFill>
                <a:latin typeface="Century Gothic"/>
                <a:ea typeface="ＭＳ Ｐゴシック"/>
              </a:rPr>
              <a:t>   </a:t>
            </a:r>
          </a:p>
          <a:p>
            <a:pPr marL="457835" lvl="1">
              <a:spcBef>
                <a:spcPts val="1001"/>
              </a:spcBef>
              <a:buClr>
                <a:srgbClr val="ACD433"/>
              </a:buClr>
              <a:buSzPct val="80000"/>
            </a:pPr>
            <a:r>
              <a:rPr lang="en-US" spc="-1" dirty="0">
                <a:solidFill>
                  <a:srgbClr val="404040"/>
                </a:solidFill>
                <a:latin typeface="Century Gothic"/>
                <a:ea typeface="ＭＳ Ｐゴシック"/>
              </a:rPr>
              <a:t>       </a:t>
            </a:r>
            <a:r>
              <a:rPr lang="en-US" sz="1800" b="0" strike="noStrike" spc="-1" dirty="0">
                <a:solidFill>
                  <a:srgbClr val="404040"/>
                </a:solidFill>
                <a:latin typeface="Century Gothic"/>
                <a:ea typeface="ＭＳ Ｐゴシック"/>
              </a:rPr>
              <a:t>&lt;name&gt;Amazon.com&lt;/name&gt;</a:t>
            </a:r>
            <a:r>
              <a:rPr lang="en-US" spc="-1" dirty="0">
                <a:solidFill>
                  <a:srgbClr val="404040"/>
                </a:solidFill>
                <a:latin typeface="Century Gothic"/>
                <a:ea typeface="ＭＳ Ｐゴシック"/>
              </a:rPr>
              <a:t>   </a:t>
            </a:r>
          </a:p>
          <a:p>
            <a:pPr marL="915035" lvl="2">
              <a:spcBef>
                <a:spcPts val="1001"/>
              </a:spcBef>
              <a:buClr>
                <a:srgbClr val="ACD433"/>
              </a:buClr>
              <a:buSzPct val="80000"/>
            </a:pPr>
            <a:r>
              <a:rPr lang="en-US" sz="1800" b="0" strike="noStrike" spc="-1" dirty="0">
                <a:solidFill>
                  <a:srgbClr val="404040"/>
                </a:solidFill>
                <a:latin typeface="Century Gothic"/>
                <a:ea typeface="ＭＳ Ｐゴシック"/>
              </a:rPr>
              <a:t>&lt;street&gt;1516 2nd Ave&lt;/street&gt;</a:t>
            </a:r>
            <a:r>
              <a:rPr lang="en-US" spc="-1" dirty="0">
                <a:solidFill>
                  <a:srgbClr val="404040"/>
                </a:solidFill>
                <a:latin typeface="Century Gothic"/>
                <a:ea typeface="ＭＳ Ｐゴシック"/>
              </a:rPr>
              <a:t>   </a:t>
            </a:r>
            <a:endParaRPr lang="en-US" spc="-1">
              <a:solidFill>
                <a:srgbClr val="404040"/>
              </a:solidFill>
              <a:latin typeface="Century Gothic"/>
              <a:ea typeface="ＭＳ Ｐゴシック"/>
            </a:endParaRPr>
          </a:p>
          <a:p>
            <a:pPr marL="915035" lvl="2">
              <a:spcBef>
                <a:spcPts val="1001"/>
              </a:spcBef>
              <a:buClr>
                <a:srgbClr val="ACD433"/>
              </a:buClr>
              <a:buSzPct val="80000"/>
            </a:pPr>
            <a:r>
              <a:rPr lang="en-US" sz="1800" b="0" strike="noStrike" spc="-1" dirty="0">
                <a:solidFill>
                  <a:srgbClr val="404040"/>
                </a:solidFill>
                <a:latin typeface="Century Gothic"/>
                <a:ea typeface="ＭＳ Ｐゴシック"/>
              </a:rPr>
              <a:t>&lt;city&gt;Seattle&lt;/city&gt;</a:t>
            </a:r>
            <a:r>
              <a:rPr lang="en-US" spc="-1" dirty="0">
                <a:solidFill>
                  <a:srgbClr val="404040"/>
                </a:solidFill>
                <a:latin typeface="Century Gothic"/>
                <a:ea typeface="ＭＳ Ｐゴシック"/>
              </a:rPr>
              <a:t>   </a:t>
            </a:r>
          </a:p>
          <a:p>
            <a:pPr marL="915035" lvl="2">
              <a:spcBef>
                <a:spcPts val="1001"/>
              </a:spcBef>
              <a:buClr>
                <a:srgbClr val="ACD433"/>
              </a:buClr>
              <a:buSzPct val="80000"/>
            </a:pPr>
            <a:r>
              <a:rPr lang="en-US" sz="1800" b="0" strike="noStrike" spc="-1" dirty="0">
                <a:solidFill>
                  <a:srgbClr val="404040"/>
                </a:solidFill>
                <a:latin typeface="Century Gothic"/>
                <a:ea typeface="ＭＳ Ｐゴシック"/>
              </a:rPr>
              <a:t>&lt;state&gt;WA&lt;/state&gt;</a:t>
            </a:r>
            <a:r>
              <a:rPr lang="en-US" spc="-1" dirty="0">
                <a:solidFill>
                  <a:srgbClr val="404040"/>
                </a:solidFill>
                <a:latin typeface="Century Gothic"/>
                <a:ea typeface="ＭＳ Ｐゴシック"/>
              </a:rPr>
              <a:t>   </a:t>
            </a:r>
          </a:p>
          <a:p>
            <a:pPr marL="915035" lvl="2">
              <a:spcBef>
                <a:spcPts val="1001"/>
              </a:spcBef>
              <a:buClr>
                <a:srgbClr val="ACD433"/>
              </a:buClr>
              <a:buSzPct val="80000"/>
            </a:pPr>
            <a:r>
              <a:rPr lang="en-US" sz="1800" b="0" strike="noStrike" spc="-1" dirty="0">
                <a:solidFill>
                  <a:srgbClr val="404040"/>
                </a:solidFill>
                <a:latin typeface="Century Gothic"/>
                <a:ea typeface="ＭＳ Ｐゴシック"/>
              </a:rPr>
              <a:t>&lt;zip&gt;90952&lt;/zip</a:t>
            </a:r>
            <a:r>
              <a:rPr lang="en-US" spc="-1" dirty="0">
                <a:solidFill>
                  <a:srgbClr val="404040"/>
                </a:solidFill>
                <a:latin typeface="Century Gothic"/>
                <a:ea typeface="ＭＳ Ｐゴシック"/>
              </a:rPr>
              <a:t>&gt;</a:t>
            </a:r>
          </a:p>
          <a:p>
            <a:pPr marL="457835" lvl="1">
              <a:spcBef>
                <a:spcPts val="1001"/>
              </a:spcBef>
              <a:buClr>
                <a:srgbClr val="ACD433"/>
              </a:buClr>
              <a:buSzPct val="80000"/>
            </a:pPr>
            <a:r>
              <a:rPr lang="en-US" spc="-1" dirty="0">
                <a:solidFill>
                  <a:srgbClr val="404040"/>
                </a:solidFill>
                <a:latin typeface="Century Gothic"/>
                <a:ea typeface="ＭＳ Ｐゴシック"/>
              </a:rPr>
              <a:t>&lt;/</a:t>
            </a:r>
            <a:r>
              <a:rPr lang="en-US" sz="1800" b="0" strike="noStrike" spc="-1" dirty="0">
                <a:solidFill>
                  <a:srgbClr val="404040"/>
                </a:solidFill>
                <a:latin typeface="Century Gothic"/>
                <a:ea typeface="ＭＳ Ｐゴシック"/>
              </a:rPr>
              <a:t>address&gt;</a:t>
            </a: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810156" y="2188058"/>
            <a:ext cx="10477080" cy="4574520"/>
          </a:xfrm>
          <a:prstGeom prst="rect">
            <a:avLst/>
          </a:prstGeom>
          <a:noFill/>
          <a:ln w="9360">
            <a:noFill/>
          </a:ln>
        </p:spPr>
        <p:style>
          <a:lnRef idx="0">
            <a:scrgbClr r="0" g="0" b="0"/>
          </a:lnRef>
          <a:fillRef idx="0">
            <a:scrgbClr r="0" g="0" b="0"/>
          </a:fillRef>
          <a:effectRef idx="0">
            <a:scrgbClr r="0" g="0" b="0"/>
          </a:effectRef>
          <a:fontRef idx="minor"/>
        </p:style>
        <p:txBody>
          <a:bodyPr lIns="0" tIns="0" rIns="0" bIns="0" anchor="ctr"/>
          <a:lstStyle/>
          <a:p>
            <a:pPr indent="-216000">
              <a:lnSpc>
                <a:spcPct val="100000"/>
              </a:lnSpc>
              <a:buClr>
                <a:srgbClr val="000000"/>
              </a:buClr>
              <a:buFont typeface="Symbol" charset="2"/>
              <a:buChar char=""/>
            </a:pPr>
            <a:r>
              <a:rPr lang="en-US" sz="2000" b="0" strike="noStrike" spc="-1">
                <a:solidFill>
                  <a:srgbClr val="000000"/>
                </a:solidFill>
                <a:latin typeface="Century Gothic"/>
              </a:rPr>
              <a:t>In many cases, empty-element tags are used when the attributes contain all the data. </a:t>
            </a:r>
            <a:endParaRPr lang="en-US" sz="2000" b="0" strike="noStrike" spc="-1">
              <a:latin typeface="Arial"/>
            </a:endParaRPr>
          </a:p>
          <a:p>
            <a:pPr indent="-216000">
              <a:lnSpc>
                <a:spcPct val="100000"/>
              </a:lnSpc>
              <a:buClr>
                <a:srgbClr val="000000"/>
              </a:buClr>
              <a:buFont typeface="Symbol" charset="2"/>
              <a:buChar char=""/>
            </a:pPr>
            <a:r>
              <a:rPr lang="en-US" sz="2000" b="0" strike="noStrike" spc="-1">
                <a:solidFill>
                  <a:srgbClr val="000000"/>
                </a:solidFill>
                <a:latin typeface="Century Gothic"/>
              </a:rPr>
              <a:t>E.g. we could add an empty </a:t>
            </a:r>
            <a:r>
              <a:rPr lang="en-US" sz="2000" b="0" strike="noStrike" spc="-1">
                <a:solidFill>
                  <a:srgbClr val="000000"/>
                </a:solidFill>
                <a:latin typeface="Arial Unicode MS"/>
              </a:rPr>
              <a:t>phone</a:t>
            </a:r>
            <a:r>
              <a:rPr lang="en-US" sz="2000" b="0" strike="noStrike" spc="-1">
                <a:solidFill>
                  <a:srgbClr val="000000"/>
                </a:solidFill>
                <a:latin typeface="Century Gothic"/>
              </a:rPr>
              <a:t> element to the XML address document .</a:t>
            </a:r>
            <a:endParaRPr lang="en-US" sz="2000" b="0" strike="noStrike" spc="-1">
              <a:latin typeface="Arial"/>
            </a:endParaRPr>
          </a:p>
          <a:p>
            <a:pPr>
              <a:lnSpc>
                <a:spcPct val="100000"/>
              </a:lnSpc>
            </a:pPr>
            <a:r>
              <a:rPr lang="en-US" sz="2000" b="1" strike="noStrike" spc="-1">
                <a:solidFill>
                  <a:srgbClr val="000000"/>
                </a:solidFill>
                <a:latin typeface="Times New Roman"/>
              </a:rPr>
              <a:t>Listing 2-4 Using the Empty-Element Tag in XML</a:t>
            </a:r>
            <a:endParaRPr lang="en-US" sz="2000" b="0" strike="noStrike" spc="-1">
              <a:latin typeface="Arial"/>
            </a:endParaRPr>
          </a:p>
          <a:p>
            <a:pPr>
              <a:lnSpc>
                <a:spcPct val="100000"/>
              </a:lnSpc>
            </a:pPr>
            <a:r>
              <a:rPr lang="en-US" sz="2000" b="0" strike="noStrike" spc="-1">
                <a:solidFill>
                  <a:srgbClr val="000000"/>
                </a:solidFill>
                <a:latin typeface="Arial Unicode MS"/>
              </a:rPr>
              <a:t>&lt;?xml version="1.0" encoding="UTF-8" ?&gt;</a:t>
            </a:r>
            <a:endParaRPr lang="en-US" sz="2000" b="0" strike="noStrike" spc="-1">
              <a:latin typeface="Arial"/>
            </a:endParaRPr>
          </a:p>
          <a:p>
            <a:pPr>
              <a:lnSpc>
                <a:spcPct val="100000"/>
              </a:lnSpc>
            </a:pPr>
            <a:r>
              <a:rPr lang="en-US" sz="2000" b="0" strike="noStrike" spc="-1">
                <a:solidFill>
                  <a:srgbClr val="FF0000"/>
                </a:solidFill>
                <a:latin typeface="Arial Unicode MS"/>
              </a:rPr>
              <a:t>&lt;address genre="business" &gt;  </a:t>
            </a:r>
            <a:r>
              <a:rPr lang="en-US" sz="2000" b="0" strike="noStrike" spc="-1">
                <a:solidFill>
                  <a:srgbClr val="000000"/>
                </a:solidFill>
                <a:latin typeface="Arial Unicode MS"/>
              </a:rPr>
              <a:t>&lt;name&gt;Amazon.com&lt;/name&gt; </a:t>
            </a:r>
            <a:endParaRPr lang="en-US" sz="2000" b="0" strike="noStrike" spc="-1">
              <a:latin typeface="Arial"/>
            </a:endParaRPr>
          </a:p>
          <a:p>
            <a:pPr>
              <a:lnSpc>
                <a:spcPct val="100000"/>
              </a:lnSpc>
            </a:pPr>
            <a:r>
              <a:rPr lang="en-US" sz="2000" b="0" strike="noStrike" spc="-1">
                <a:solidFill>
                  <a:srgbClr val="000000"/>
                </a:solidFill>
                <a:latin typeface="Arial Unicode MS"/>
              </a:rPr>
              <a:t> &lt;street&gt;1516 2nd Ave&lt;/street&gt; </a:t>
            </a:r>
            <a:endParaRPr lang="en-US" sz="2000" b="0" strike="noStrike" spc="-1">
              <a:latin typeface="Arial"/>
            </a:endParaRPr>
          </a:p>
          <a:p>
            <a:pPr>
              <a:lnSpc>
                <a:spcPct val="100000"/>
              </a:lnSpc>
            </a:pPr>
            <a:r>
              <a:rPr lang="en-US" sz="2000" b="0" strike="noStrike" spc="-1">
                <a:solidFill>
                  <a:srgbClr val="000000"/>
                </a:solidFill>
                <a:latin typeface="Arial Unicode MS"/>
              </a:rPr>
              <a:t> &lt;city&gt;Seattle&lt;/city&gt;  </a:t>
            </a:r>
            <a:endParaRPr lang="en-US" sz="2000" b="0" strike="noStrike" spc="-1">
              <a:latin typeface="Arial"/>
            </a:endParaRPr>
          </a:p>
          <a:p>
            <a:pPr>
              <a:lnSpc>
                <a:spcPct val="100000"/>
              </a:lnSpc>
            </a:pPr>
            <a:r>
              <a:rPr lang="en-US" sz="2000" b="0" strike="noStrike" spc="-1">
                <a:solidFill>
                  <a:srgbClr val="000000"/>
                </a:solidFill>
                <a:latin typeface="Arial Unicode MS"/>
              </a:rPr>
              <a:t>&lt;state&gt;WA&lt;/state&gt;  </a:t>
            </a:r>
            <a:endParaRPr lang="en-US" sz="2000" b="0" strike="noStrike" spc="-1">
              <a:latin typeface="Arial"/>
            </a:endParaRPr>
          </a:p>
          <a:p>
            <a:pPr>
              <a:lnSpc>
                <a:spcPct val="100000"/>
              </a:lnSpc>
            </a:pPr>
            <a:r>
              <a:rPr lang="en-US" sz="2000" b="0" strike="noStrike" spc="-1">
                <a:solidFill>
                  <a:srgbClr val="000000"/>
                </a:solidFill>
                <a:latin typeface="Arial Unicode MS"/>
              </a:rPr>
              <a:t>&lt;zip&gt;90952&lt;/zip&gt;</a:t>
            </a:r>
            <a:r>
              <a:rPr lang="en-US" sz="2000" b="0" strike="noStrike" spc="-1">
                <a:solidFill>
                  <a:srgbClr val="000000"/>
                </a:solidFill>
                <a:latin typeface="Century Gothic"/>
              </a:rPr>
              <a:t>  </a:t>
            </a:r>
            <a:endParaRPr lang="en-US" sz="2000" b="0" strike="noStrike" spc="-1">
              <a:latin typeface="Arial"/>
            </a:endParaRPr>
          </a:p>
          <a:p>
            <a:pPr>
              <a:lnSpc>
                <a:spcPct val="100000"/>
              </a:lnSpc>
            </a:pPr>
            <a:r>
              <a:rPr lang="en-US" sz="2000" b="0" strike="noStrike" spc="-1">
                <a:solidFill>
                  <a:srgbClr val="FF0000"/>
                </a:solidFill>
                <a:latin typeface="Century Gothic"/>
              </a:rPr>
              <a:t>&lt;phone countrycode="01" areacode="715" number="55529482" ext="341" /&gt;</a:t>
            </a:r>
            <a:endParaRPr lang="en-US" sz="2000" b="0" strike="noStrike" spc="-1">
              <a:latin typeface="Arial"/>
            </a:endParaRPr>
          </a:p>
          <a:p>
            <a:pPr>
              <a:lnSpc>
                <a:spcPct val="100000"/>
              </a:lnSpc>
            </a:pPr>
            <a:r>
              <a:rPr lang="en-US" sz="2000" b="1" strike="noStrike" spc="-1">
                <a:solidFill>
                  <a:srgbClr val="000000"/>
                </a:solidFill>
                <a:latin typeface="Arial Unicode MS"/>
              </a:rPr>
              <a:t>&lt;/address&gt;</a:t>
            </a:r>
            <a:r>
              <a:rPr lang="en-US" sz="2000" b="1" strike="noStrike" spc="-1">
                <a:solidFill>
                  <a:srgbClr val="000000"/>
                </a:solidFill>
                <a:latin typeface="Century Gothic"/>
              </a:rPr>
              <a:t> </a:t>
            </a:r>
            <a:endParaRPr lang="en-US" sz="2000" b="0" strike="noStrike" spc="-1">
              <a:latin typeface="Arial"/>
            </a:endParaRPr>
          </a:p>
          <a:p>
            <a:pPr>
              <a:lnSpc>
                <a:spcPct val="100000"/>
              </a:lnSpc>
            </a:pPr>
            <a:r>
              <a:rPr lang="en-US" sz="2000" b="1" strike="noStrike" spc="-1">
                <a:solidFill>
                  <a:srgbClr val="000000"/>
                </a:solidFill>
                <a:latin typeface="Century Gothic"/>
              </a:rPr>
              <a:t>Using attributes instead of nested elements is considered a matter of style, rather than convention. There are no "standard" design conventions for using attributes or elements.</a:t>
            </a:r>
            <a:endParaRPr lang="en-US" sz="2000" b="0" strike="noStrike" spc="-1">
              <a:latin typeface="Arial"/>
            </a:endParaRPr>
          </a:p>
        </p:txBody>
      </p:sp>
      <p:sp>
        <p:nvSpPr>
          <p:cNvPr id="204" name="CustomShape 2"/>
          <p:cNvSpPr/>
          <p:nvPr/>
        </p:nvSpPr>
        <p:spPr>
          <a:xfrm>
            <a:off x="1000080" y="728640"/>
            <a:ext cx="4600080"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trike="noStrike" spc="-1">
                <a:solidFill>
                  <a:srgbClr val="FFFFFF"/>
                </a:solidFill>
                <a:latin typeface="Century Gothic"/>
              </a:rPr>
              <a:t>Using Empty Elements:</a:t>
            </a:r>
            <a:endParaRPr lang="en-US" sz="32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2194560" y="3200760"/>
            <a:ext cx="7148880" cy="1371240"/>
          </a:xfrm>
          <a:prstGeom prst="rect">
            <a:avLst/>
          </a:prstGeom>
          <a:noFill/>
          <a:ln>
            <a:noFill/>
          </a:ln>
        </p:spPr>
        <p:txBody>
          <a:bodyPr anchor="b"/>
          <a:lstStyle/>
          <a:p>
            <a:pPr>
              <a:lnSpc>
                <a:spcPct val="100000"/>
              </a:lnSpc>
            </a:pPr>
            <a:r>
              <a:rPr lang="en-US" sz="5400" b="0" strike="noStrike" spc="-1">
                <a:solidFill>
                  <a:srgbClr val="EBEBEB"/>
                </a:solidFill>
                <a:latin typeface="Century Gothic"/>
              </a:rPr>
              <a:t>CLOUD COMPUTING</a:t>
            </a:r>
            <a:endParaRPr lang="en-US" sz="5400" b="0" strike="noStrike" spc="-1">
              <a:solidFill>
                <a:srgbClr val="00000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918553" y="2063085"/>
            <a:ext cx="10769400" cy="44798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400" b="1" strike="noStrike" spc="-1">
                <a:solidFill>
                  <a:srgbClr val="0070C0"/>
                </a:solidFill>
                <a:latin typeface="Times New Roman"/>
              </a:rPr>
              <a:t>Comments:</a:t>
            </a:r>
            <a:endParaRPr lang="en-US" sz="2400" b="0" strike="noStrike" spc="-1">
              <a:latin typeface="Arial"/>
            </a:endParaRPr>
          </a:p>
          <a:p>
            <a:pPr>
              <a:lnSpc>
                <a:spcPct val="100000"/>
              </a:lnSpc>
            </a:pPr>
            <a:r>
              <a:rPr lang="en-US" sz="2400" b="0" strike="noStrike" spc="-1">
                <a:solidFill>
                  <a:srgbClr val="000000"/>
                </a:solidFill>
                <a:latin typeface="Times New Roman"/>
              </a:rPr>
              <a:t>Comments are placed between a </a:t>
            </a:r>
            <a:r>
              <a:rPr lang="en-US" sz="2400" b="1" strike="noStrike" spc="-1">
                <a:solidFill>
                  <a:srgbClr val="000000"/>
                </a:solidFill>
                <a:latin typeface="Times New Roman"/>
              </a:rPr>
              <a:t>&lt;!--</a:t>
            </a:r>
            <a:r>
              <a:rPr lang="en-US" sz="2400" b="0" strike="noStrike" spc="-1">
                <a:solidFill>
                  <a:srgbClr val="000000"/>
                </a:solidFill>
                <a:latin typeface="Times New Roman"/>
              </a:rPr>
              <a:t> designator and a </a:t>
            </a:r>
            <a:r>
              <a:rPr lang="en-US" sz="2400" b="1" strike="noStrike" spc="-1">
                <a:solidFill>
                  <a:srgbClr val="000000"/>
                </a:solidFill>
                <a:latin typeface="Times New Roman"/>
              </a:rPr>
              <a:t>--&gt;</a:t>
            </a:r>
            <a:r>
              <a:rPr lang="en-US" sz="2400" b="0" strike="noStrike" spc="-1">
                <a:solidFill>
                  <a:srgbClr val="000000"/>
                </a:solidFill>
                <a:latin typeface="Times New Roman"/>
              </a:rPr>
              <a:t> designator.</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1" strike="noStrike" spc="-1">
                <a:solidFill>
                  <a:srgbClr val="0070C0"/>
                </a:solidFill>
                <a:latin typeface="Times New Roman"/>
              </a:rPr>
              <a:t>CDATA Section: </a:t>
            </a:r>
            <a:endParaRPr lang="en-US" sz="2400" b="0" strike="noStrike" spc="-1">
              <a:latin typeface="Arial"/>
            </a:endParaRPr>
          </a:p>
          <a:p>
            <a:pPr>
              <a:lnSpc>
                <a:spcPct val="100000"/>
              </a:lnSpc>
            </a:pPr>
            <a:r>
              <a:rPr lang="en-US" sz="2400" b="0" strike="noStrike" spc="-1">
                <a:solidFill>
                  <a:srgbClr val="000000"/>
                </a:solidFill>
                <a:latin typeface="Times New Roman"/>
              </a:rPr>
              <a:t>Is used to insert the XML special characters such as the &lt;, &gt;, “, @ , ampersand &amp; or / etc symbols in the PC DATA of the element contents which may confuse parsers.</a:t>
            </a:r>
            <a:endParaRPr lang="en-US" sz="2400" b="0" strike="noStrike" spc="-1">
              <a:latin typeface="Arial"/>
            </a:endParaRPr>
          </a:p>
          <a:p>
            <a:pPr>
              <a:lnSpc>
                <a:spcPct val="100000"/>
              </a:lnSpc>
            </a:pPr>
            <a:r>
              <a:rPr lang="en-US" sz="2400" b="0" strike="noStrike" spc="-1">
                <a:solidFill>
                  <a:srgbClr val="000000"/>
                </a:solidFill>
                <a:latin typeface="Times New Roman"/>
              </a:rPr>
              <a:t>To avoid such parsing problems you can use escape characters like &amp;gt for greater-than or &amp;amp for ampersand, but this technique can become cumbersome.</a:t>
            </a:r>
            <a:endParaRPr lang="en-US" sz="2400" b="0" strike="noStrike" spc="-1">
              <a:latin typeface="Arial"/>
            </a:endParaRPr>
          </a:p>
          <a:p>
            <a:pPr>
              <a:lnSpc>
                <a:spcPct val="100000"/>
              </a:lnSpc>
            </a:pPr>
            <a:r>
              <a:rPr lang="en-US" sz="2400" b="0" strike="noStrike" spc="-1">
                <a:solidFill>
                  <a:srgbClr val="000000"/>
                </a:solidFill>
                <a:latin typeface="Times New Roman"/>
              </a:rPr>
              <a:t>A CDATA section allows you to mark a section of text as literal so that it will not be parsed for tags and symbols, but will instead be considered just a string of characters.</a:t>
            </a:r>
            <a:endParaRPr lang="en-US" sz="2400" b="0" strike="noStrike" spc="-1">
              <a:latin typeface="Arial"/>
            </a:endParaRPr>
          </a:p>
          <a:p>
            <a:pPr>
              <a:lnSpc>
                <a:spcPct val="100000"/>
              </a:lnSpc>
            </a:pPr>
            <a:r>
              <a:rPr lang="en-US" sz="2400" b="0" strike="noStrike" spc="-1">
                <a:solidFill>
                  <a:srgbClr val="000000"/>
                </a:solidFill>
                <a:latin typeface="Times New Roman"/>
              </a:rPr>
              <a:t>For example, if you want to put HTML in an XML document, but you don't want it parsed. </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677880" y="2275200"/>
            <a:ext cx="10870920" cy="4389840"/>
          </a:xfrm>
          <a:prstGeom prst="rect">
            <a:avLst/>
          </a:prstGeom>
          <a:noFill/>
          <a:ln w="9360">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2400" b="0" strike="noStrike" spc="-1">
                <a:solidFill>
                  <a:srgbClr val="000000"/>
                </a:solidFill>
                <a:latin typeface="Times New Roman"/>
              </a:rPr>
              <a:t>&lt;?xml version="1.0" encoding="UTF-8" ?&gt;</a:t>
            </a:r>
            <a:endParaRPr lang="en-US" sz="2400" b="0" strike="noStrike" spc="-1">
              <a:latin typeface="Arial"/>
            </a:endParaRPr>
          </a:p>
          <a:p>
            <a:pPr>
              <a:lnSpc>
                <a:spcPct val="100000"/>
              </a:lnSpc>
            </a:pPr>
            <a:r>
              <a:rPr lang="en-US" sz="2400" b="0" strike="noStrike" spc="-1">
                <a:solidFill>
                  <a:srgbClr val="FF0000"/>
                </a:solidFill>
                <a:latin typeface="Times New Roman"/>
              </a:rPr>
              <a:t>&lt;!-- This document contains address information --&gt;</a:t>
            </a:r>
            <a:endParaRPr lang="en-US" sz="2400" b="0" strike="noStrike" spc="-1">
              <a:latin typeface="Arial"/>
            </a:endParaRPr>
          </a:p>
          <a:p>
            <a:pPr>
              <a:lnSpc>
                <a:spcPct val="100000"/>
              </a:lnSpc>
            </a:pPr>
            <a:r>
              <a:rPr lang="en-US" sz="2400" b="0" strike="noStrike" spc="-1">
                <a:solidFill>
                  <a:srgbClr val="000000"/>
                </a:solidFill>
                <a:latin typeface="Times New Roman"/>
              </a:rPr>
              <a:t>&lt;address genre="business" &gt;   </a:t>
            </a:r>
            <a:endParaRPr lang="en-US" sz="2400" b="0" strike="noStrike" spc="-1">
              <a:latin typeface="Arial"/>
            </a:endParaRPr>
          </a:p>
          <a:p>
            <a:pPr>
              <a:lnSpc>
                <a:spcPct val="100000"/>
              </a:lnSpc>
            </a:pPr>
            <a:r>
              <a:rPr lang="en-US" sz="2400" b="0" strike="noStrike" spc="-1">
                <a:solidFill>
                  <a:srgbClr val="000000"/>
                </a:solidFill>
                <a:latin typeface="Times New Roman"/>
              </a:rPr>
              <a:t>&lt;name&gt;Amazon.com&lt;/name&gt; </a:t>
            </a:r>
            <a:endParaRPr lang="en-US" sz="2400" b="0" strike="noStrike" spc="-1">
              <a:latin typeface="Arial"/>
            </a:endParaRPr>
          </a:p>
          <a:p>
            <a:pPr>
              <a:lnSpc>
                <a:spcPct val="100000"/>
              </a:lnSpc>
            </a:pPr>
            <a:r>
              <a:rPr lang="en-US" sz="2400" b="0" strike="noStrike" spc="-1">
                <a:solidFill>
                  <a:srgbClr val="000000"/>
                </a:solidFill>
                <a:latin typeface="Times New Roman"/>
              </a:rPr>
              <a:t>  &lt;street&gt;1516 2nd Ave&lt;/street&gt; </a:t>
            </a:r>
            <a:endParaRPr lang="en-US" sz="2400" b="0" strike="noStrike" spc="-1">
              <a:latin typeface="Arial"/>
            </a:endParaRPr>
          </a:p>
          <a:p>
            <a:pPr>
              <a:lnSpc>
                <a:spcPct val="100000"/>
              </a:lnSpc>
            </a:pPr>
            <a:r>
              <a:rPr lang="en-US" sz="2400" b="0" strike="noStrike" spc="-1">
                <a:solidFill>
                  <a:srgbClr val="000000"/>
                </a:solidFill>
                <a:latin typeface="Times New Roman"/>
              </a:rPr>
              <a:t>  &lt;city&gt;Seattle&lt;/city&gt;   </a:t>
            </a:r>
            <a:endParaRPr lang="en-US" sz="2400" b="0" strike="noStrike" spc="-1">
              <a:latin typeface="Arial"/>
            </a:endParaRPr>
          </a:p>
          <a:p>
            <a:pPr>
              <a:lnSpc>
                <a:spcPct val="100000"/>
              </a:lnSpc>
            </a:pPr>
            <a:r>
              <a:rPr lang="en-US" sz="2400" b="0" strike="noStrike" spc="-1">
                <a:solidFill>
                  <a:srgbClr val="000000"/>
                </a:solidFill>
                <a:latin typeface="Times New Roman"/>
              </a:rPr>
              <a:t>&lt;state&gt;WA&lt;/state&gt;  </a:t>
            </a:r>
            <a:endParaRPr lang="en-US" sz="2400" b="0" strike="noStrike" spc="-1">
              <a:latin typeface="Arial"/>
            </a:endParaRPr>
          </a:p>
          <a:p>
            <a:pPr>
              <a:lnSpc>
                <a:spcPct val="100000"/>
              </a:lnSpc>
            </a:pPr>
            <a:r>
              <a:rPr lang="en-US" sz="2400" b="0" strike="noStrike" spc="-1">
                <a:solidFill>
                  <a:srgbClr val="000000"/>
                </a:solidFill>
                <a:latin typeface="Times New Roman"/>
              </a:rPr>
              <a:t> &lt;zip&gt;90952&lt;/zip&gt;  </a:t>
            </a:r>
            <a:endParaRPr lang="en-US" sz="2400" b="0" strike="noStrike" spc="-1">
              <a:latin typeface="Arial"/>
            </a:endParaRPr>
          </a:p>
          <a:p>
            <a:pPr>
              <a:lnSpc>
                <a:spcPct val="100000"/>
              </a:lnSpc>
            </a:pPr>
            <a:r>
              <a:rPr lang="en-US" sz="2400" b="0" strike="noStrike" spc="-1">
                <a:solidFill>
                  <a:srgbClr val="000000"/>
                </a:solidFill>
                <a:latin typeface="Times New Roman"/>
              </a:rPr>
              <a:t> &lt;note&gt;  </a:t>
            </a:r>
            <a:endParaRPr lang="en-US" sz="2400" b="0" strike="noStrike" spc="-1">
              <a:latin typeface="Arial"/>
            </a:endParaRPr>
          </a:p>
          <a:p>
            <a:pPr>
              <a:lnSpc>
                <a:spcPct val="100000"/>
              </a:lnSpc>
            </a:pPr>
            <a:r>
              <a:rPr lang="en-US" sz="2400" b="0" strike="noStrike" spc="-1">
                <a:solidFill>
                  <a:srgbClr val="000000"/>
                </a:solidFill>
                <a:latin typeface="Times New Roman"/>
              </a:rPr>
              <a:t> </a:t>
            </a:r>
            <a:r>
              <a:rPr lang="en-US" sz="2400" b="0" strike="noStrike" spc="-1">
                <a:solidFill>
                  <a:srgbClr val="FF0000"/>
                </a:solidFill>
                <a:latin typeface="Times New Roman"/>
              </a:rPr>
              <a:t>&lt;![CDATA[     &lt;html&gt;       &lt;body&gt;   &lt;p&gt;     Last time I contacted &lt;b&gt;Amazon.com&lt;/b&gt; I spoke to ...       &lt;/body&gt;     &lt;/html&gt;   ]]&gt;  </a:t>
            </a:r>
            <a:r>
              <a:rPr lang="en-US" sz="2400" b="0" strike="noStrike" spc="-1">
                <a:solidFill>
                  <a:srgbClr val="000000"/>
                </a:solidFill>
                <a:latin typeface="Times New Roman"/>
              </a:rPr>
              <a:t>&lt;/note&gt;</a:t>
            </a:r>
            <a:endParaRPr lang="en-US" sz="2400" b="0" strike="noStrike" spc="-1">
              <a:latin typeface="Arial"/>
            </a:endParaRPr>
          </a:p>
          <a:p>
            <a:pPr>
              <a:lnSpc>
                <a:spcPct val="100000"/>
              </a:lnSpc>
            </a:pPr>
            <a:r>
              <a:rPr lang="en-US" sz="2400" b="0" strike="noStrike" spc="-1">
                <a:solidFill>
                  <a:srgbClr val="000000"/>
                </a:solidFill>
                <a:latin typeface="Times New Roman"/>
              </a:rPr>
              <a:t>&lt;/address&gt; </a:t>
            </a:r>
            <a:endParaRPr lang="en-US" sz="2400" b="0" strike="noStrike" spc="-1">
              <a:latin typeface="Arial"/>
            </a:endParaRPr>
          </a:p>
        </p:txBody>
      </p:sp>
      <p:sp>
        <p:nvSpPr>
          <p:cNvPr id="207" name="CustomShape 2"/>
          <p:cNvSpPr/>
          <p:nvPr/>
        </p:nvSpPr>
        <p:spPr>
          <a:xfrm>
            <a:off x="985680" y="814320"/>
            <a:ext cx="624312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a:solidFill>
                  <a:srgbClr val="FFFFFF"/>
                </a:solidFill>
                <a:latin typeface="Times New Roman"/>
              </a:rPr>
              <a:t>Using a CDATA Section in XML</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5AB34B-FFAD-4D89-9C37-FE437AA11D9B}"/>
              </a:ext>
            </a:extLst>
          </p:cNvPr>
          <p:cNvSpPr/>
          <p:nvPr/>
        </p:nvSpPr>
        <p:spPr>
          <a:xfrm>
            <a:off x="1111101" y="3069264"/>
            <a:ext cx="3721394" cy="15860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76AE550-6346-4715-9685-689BC427897C}"/>
              </a:ext>
            </a:extLst>
          </p:cNvPr>
          <p:cNvSpPr/>
          <p:nvPr/>
        </p:nvSpPr>
        <p:spPr>
          <a:xfrm>
            <a:off x="6356496" y="2918635"/>
            <a:ext cx="4058091" cy="1975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8" name="TextShape 1"/>
          <p:cNvSpPr txBox="1"/>
          <p:nvPr/>
        </p:nvSpPr>
        <p:spPr>
          <a:xfrm>
            <a:off x="1154880" y="973800"/>
            <a:ext cx="8760960" cy="706680"/>
          </a:xfrm>
          <a:prstGeom prst="rect">
            <a:avLst/>
          </a:prstGeom>
          <a:noFill/>
          <a:ln>
            <a:noFill/>
          </a:ln>
        </p:spPr>
        <p:txBody>
          <a:bodyPr anchor="ctr">
            <a:normAutofit/>
          </a:bodyPr>
          <a:lstStyle/>
          <a:p>
            <a:pPr>
              <a:lnSpc>
                <a:spcPct val="100000"/>
              </a:lnSpc>
            </a:pPr>
            <a:r>
              <a:rPr lang="en-US" sz="3600" b="0" strike="noStrike" spc="-1">
                <a:solidFill>
                  <a:srgbClr val="EBEBEB"/>
                </a:solidFill>
                <a:latin typeface="Century Gothic"/>
              </a:rPr>
              <a:t>XML ELEMENTS VS. ATTRIBUTES</a:t>
            </a:r>
            <a:br/>
            <a:endParaRPr lang="en-US" sz="3600" b="0" strike="noStrike" spc="-1">
              <a:solidFill>
                <a:srgbClr val="000000"/>
              </a:solidFill>
              <a:latin typeface="Century Gothic"/>
            </a:endParaRPr>
          </a:p>
        </p:txBody>
      </p:sp>
      <p:sp>
        <p:nvSpPr>
          <p:cNvPr id="209" name="TextShape 2"/>
          <p:cNvSpPr txBox="1"/>
          <p:nvPr/>
        </p:nvSpPr>
        <p:spPr>
          <a:xfrm>
            <a:off x="1181461" y="2408589"/>
            <a:ext cx="5562333" cy="3416040"/>
          </a:xfrm>
          <a:prstGeom prst="rect">
            <a:avLst/>
          </a:prstGeom>
          <a:noFill/>
          <a:ln>
            <a:noFill/>
          </a:ln>
        </p:spPr>
        <p:txBody>
          <a:bodyPr anchor="t">
            <a:normAutofit lnSpcReduction="10000"/>
          </a:bodyPr>
          <a:lstStyle/>
          <a:p>
            <a:pPr marL="342900" indent="-342265">
              <a:spcBef>
                <a:spcPts val="1001"/>
              </a:spcBef>
            </a:pPr>
            <a:endParaRPr lang="en-US" spc="-1" dirty="0">
              <a:solidFill>
                <a:srgbClr val="404040"/>
              </a:solidFill>
              <a:latin typeface="Century Gothic"/>
            </a:endParaRPr>
          </a:p>
          <a:p>
            <a:pPr marL="342900" indent="-342265">
              <a:spcBef>
                <a:spcPts val="1001"/>
              </a:spcBef>
            </a:pPr>
            <a:endParaRPr lang="en-US" spc="-1" dirty="0">
              <a:solidFill>
                <a:srgbClr val="404040"/>
              </a:solidFill>
              <a:latin typeface="Century Gothic"/>
            </a:endParaRPr>
          </a:p>
          <a:p>
            <a:pPr marL="342900" indent="-342265">
              <a:lnSpc>
                <a:spcPct val="100000"/>
              </a:lnSpc>
              <a:spcBef>
                <a:spcPts val="1001"/>
              </a:spcBef>
            </a:pPr>
            <a:r>
              <a:rPr lang="en-US" sz="1800" b="0" strike="noStrike" spc="-1" dirty="0">
                <a:solidFill>
                  <a:srgbClr val="404040"/>
                </a:solidFill>
                <a:latin typeface="Century Gothic"/>
              </a:rPr>
              <a:t>&lt;person gender="female"&gt;</a:t>
            </a:r>
            <a:endParaRPr lang="en-US" dirty="0"/>
          </a:p>
          <a:p>
            <a:pPr marL="342900" indent="-342265">
              <a:lnSpc>
                <a:spcPct val="100000"/>
              </a:lnSpc>
              <a:spcBef>
                <a:spcPts val="1001"/>
              </a:spcBef>
            </a:pPr>
            <a:r>
              <a:rPr lang="en-US" sz="1800" b="0" strike="noStrike" spc="-1" dirty="0">
                <a:solidFill>
                  <a:srgbClr val="404040"/>
                </a:solidFill>
                <a:latin typeface="Century Gothic"/>
              </a:rPr>
              <a:t>&lt;</a:t>
            </a:r>
            <a:r>
              <a:rPr lang="en-US" sz="1800" b="0" strike="noStrike" spc="-1" dirty="0" err="1">
                <a:solidFill>
                  <a:srgbClr val="404040"/>
                </a:solidFill>
                <a:latin typeface="Century Gothic"/>
              </a:rPr>
              <a:t>firstname</a:t>
            </a:r>
            <a:r>
              <a:rPr lang="en-US" sz="1800" b="0" strike="noStrike" spc="-1" dirty="0">
                <a:solidFill>
                  <a:srgbClr val="404040"/>
                </a:solidFill>
                <a:latin typeface="Century Gothic"/>
              </a:rPr>
              <a:t>&gt;Anna&lt;/</a:t>
            </a:r>
            <a:r>
              <a:rPr lang="en-US" sz="1800" b="0" strike="noStrike" spc="-1" dirty="0" err="1">
                <a:solidFill>
                  <a:srgbClr val="404040"/>
                </a:solidFill>
                <a:latin typeface="Century Gothic"/>
              </a:rPr>
              <a:t>firstname</a:t>
            </a:r>
            <a:r>
              <a:rPr lang="en-US" sz="1800" b="0" strike="noStrike" spc="-1" dirty="0">
                <a:solidFill>
                  <a:srgbClr val="404040"/>
                </a:solidFill>
                <a:latin typeface="Century Gothic"/>
              </a:rPr>
              <a:t>&gt;</a:t>
            </a:r>
          </a:p>
          <a:p>
            <a:pPr marL="342900" indent="-342265">
              <a:lnSpc>
                <a:spcPct val="100000"/>
              </a:lnSpc>
              <a:spcBef>
                <a:spcPts val="1001"/>
              </a:spcBef>
            </a:pPr>
            <a:r>
              <a:rPr lang="en-US" sz="1800" b="0" strike="noStrike" spc="-1" dirty="0">
                <a:solidFill>
                  <a:srgbClr val="404040"/>
                </a:solidFill>
                <a:latin typeface="Century Gothic"/>
              </a:rPr>
              <a:t>&lt;</a:t>
            </a:r>
            <a:r>
              <a:rPr lang="en-US" sz="1800" b="0" strike="noStrike" spc="-1" dirty="0" err="1">
                <a:solidFill>
                  <a:srgbClr val="404040"/>
                </a:solidFill>
                <a:latin typeface="Century Gothic"/>
              </a:rPr>
              <a:t>lastname</a:t>
            </a:r>
            <a:r>
              <a:rPr lang="en-US" sz="1800" b="0" strike="noStrike" spc="-1" dirty="0">
                <a:solidFill>
                  <a:srgbClr val="404040"/>
                </a:solidFill>
                <a:latin typeface="Century Gothic"/>
              </a:rPr>
              <a:t>&gt;Smith&lt;/</a:t>
            </a:r>
            <a:r>
              <a:rPr lang="en-US" sz="1800" b="0" strike="noStrike" spc="-1" dirty="0" err="1">
                <a:solidFill>
                  <a:srgbClr val="404040"/>
                </a:solidFill>
                <a:latin typeface="Century Gothic"/>
              </a:rPr>
              <a:t>lastname</a:t>
            </a:r>
            <a:r>
              <a:rPr lang="en-US" sz="1800" b="0" strike="noStrike" spc="-1" dirty="0">
                <a:solidFill>
                  <a:srgbClr val="404040"/>
                </a:solidFill>
                <a:latin typeface="Century Gothic"/>
              </a:rPr>
              <a:t>&gt;</a:t>
            </a:r>
          </a:p>
          <a:p>
            <a:pPr marL="342900" indent="-342265">
              <a:lnSpc>
                <a:spcPct val="100000"/>
              </a:lnSpc>
              <a:spcBef>
                <a:spcPts val="1001"/>
              </a:spcBef>
            </a:pPr>
            <a:r>
              <a:rPr lang="en-US" sz="1800" b="0" strike="noStrike" spc="-1" dirty="0">
                <a:solidFill>
                  <a:srgbClr val="404040"/>
                </a:solidFill>
                <a:latin typeface="Century Gothic"/>
              </a:rPr>
              <a:t>&lt;/person&gt;</a:t>
            </a:r>
          </a:p>
          <a:p>
            <a:pPr marL="342900" indent="-342265">
              <a:spcBef>
                <a:spcPts val="1001"/>
              </a:spcBef>
            </a:pPr>
            <a:endParaRPr lang="en-US" spc="-1" dirty="0">
              <a:solidFill>
                <a:srgbClr val="404040"/>
              </a:solidFill>
              <a:latin typeface="Century Gothic"/>
            </a:endParaRPr>
          </a:p>
          <a:p>
            <a:pPr marL="342900" indent="-342265">
              <a:spcBef>
                <a:spcPts val="1001"/>
              </a:spcBef>
            </a:pPr>
            <a:endParaRPr lang="en-US" spc="-1" dirty="0">
              <a:solidFill>
                <a:srgbClr val="404040"/>
              </a:solidFill>
              <a:latin typeface="Century Gothic"/>
            </a:endParaRPr>
          </a:p>
          <a:p>
            <a:pPr marL="342900" indent="-342265">
              <a:lnSpc>
                <a:spcPct val="100000"/>
              </a:lnSpc>
              <a:spcBef>
                <a:spcPts val="1001"/>
              </a:spcBef>
            </a:pPr>
            <a:r>
              <a:rPr lang="en-US" sz="1800" b="0" strike="noStrike" spc="-1" dirty="0">
                <a:solidFill>
                  <a:srgbClr val="404040"/>
                </a:solidFill>
                <a:latin typeface="Century Gothic"/>
              </a:rPr>
              <a:t>Both examples provide the same information.</a:t>
            </a:r>
          </a:p>
          <a:p>
            <a:pPr marL="342900" indent="-342265">
              <a:lnSpc>
                <a:spcPct val="100000"/>
              </a:lnSpc>
              <a:spcBef>
                <a:spcPts val="1001"/>
              </a:spcBef>
            </a:pPr>
            <a:endParaRPr lang="en-US" sz="1800" b="0" strike="noStrike" spc="-1">
              <a:solidFill>
                <a:srgbClr val="404040"/>
              </a:solidFill>
              <a:latin typeface="Century Gothic"/>
            </a:endParaRPr>
          </a:p>
        </p:txBody>
      </p:sp>
      <p:sp>
        <p:nvSpPr>
          <p:cNvPr id="4" name="TextShape 2">
            <a:extLst>
              <a:ext uri="{FF2B5EF4-FFF2-40B4-BE49-F238E27FC236}">
                <a16:creationId xmlns:a16="http://schemas.microsoft.com/office/drawing/2014/main" id="{711B9586-D7F7-4CEA-A318-2B920AB6734F}"/>
              </a:ext>
            </a:extLst>
          </p:cNvPr>
          <p:cNvSpPr txBox="1"/>
          <p:nvPr/>
        </p:nvSpPr>
        <p:spPr>
          <a:xfrm>
            <a:off x="6515461" y="2470612"/>
            <a:ext cx="4224403" cy="3416040"/>
          </a:xfrm>
          <a:prstGeom prst="rect">
            <a:avLst/>
          </a:prstGeom>
          <a:noFill/>
          <a:ln>
            <a:noFill/>
          </a:ln>
        </p:spPr>
        <p:txBody>
          <a:bodyPr anchor="t">
            <a:normAutofit/>
          </a:bodyPr>
          <a:lstStyle/>
          <a:p>
            <a:pPr marL="342900" indent="-342265">
              <a:spcBef>
                <a:spcPts val="1001"/>
              </a:spcBef>
            </a:pPr>
            <a:endParaRPr lang="en-US" spc="-1" dirty="0">
              <a:solidFill>
                <a:srgbClr val="404040"/>
              </a:solidFill>
              <a:latin typeface="Century Gothic"/>
            </a:endParaRPr>
          </a:p>
          <a:p>
            <a:pPr marL="342900" indent="-342265">
              <a:lnSpc>
                <a:spcPct val="100000"/>
              </a:lnSpc>
              <a:spcBef>
                <a:spcPts val="1001"/>
              </a:spcBef>
            </a:pPr>
            <a:r>
              <a:rPr lang="en-US" sz="1800" b="0" strike="noStrike" spc="-1" dirty="0">
                <a:solidFill>
                  <a:srgbClr val="404040"/>
                </a:solidFill>
                <a:latin typeface="Century Gothic"/>
              </a:rPr>
              <a:t>&lt;person&gt;</a:t>
            </a:r>
            <a:endParaRPr lang="en-US" dirty="0"/>
          </a:p>
          <a:p>
            <a:pPr marL="342900" indent="-342265">
              <a:lnSpc>
                <a:spcPct val="100000"/>
              </a:lnSpc>
              <a:spcBef>
                <a:spcPts val="1001"/>
              </a:spcBef>
            </a:pPr>
            <a:r>
              <a:rPr lang="en-US" sz="1800" b="0" strike="noStrike" spc="-1" dirty="0">
                <a:solidFill>
                  <a:srgbClr val="404040"/>
                </a:solidFill>
                <a:latin typeface="Century Gothic"/>
              </a:rPr>
              <a:t>&lt;gender&gt;female&lt;/gender&gt;</a:t>
            </a:r>
          </a:p>
          <a:p>
            <a:pPr marL="342900" indent="-342265">
              <a:lnSpc>
                <a:spcPct val="100000"/>
              </a:lnSpc>
              <a:spcBef>
                <a:spcPts val="1001"/>
              </a:spcBef>
            </a:pPr>
            <a:r>
              <a:rPr lang="en-US" sz="1800" b="0" strike="noStrike" spc="-1" dirty="0">
                <a:solidFill>
                  <a:srgbClr val="404040"/>
                </a:solidFill>
                <a:latin typeface="Century Gothic"/>
              </a:rPr>
              <a:t>&lt;</a:t>
            </a:r>
            <a:r>
              <a:rPr lang="en-US" sz="1800" b="0" strike="noStrike" spc="-1" dirty="0" err="1">
                <a:solidFill>
                  <a:srgbClr val="404040"/>
                </a:solidFill>
                <a:latin typeface="Century Gothic"/>
              </a:rPr>
              <a:t>firstname</a:t>
            </a:r>
            <a:r>
              <a:rPr lang="en-US" sz="1800" b="0" strike="noStrike" spc="-1" dirty="0">
                <a:solidFill>
                  <a:srgbClr val="404040"/>
                </a:solidFill>
                <a:latin typeface="Century Gothic"/>
              </a:rPr>
              <a:t>&gt;Anna&lt;/</a:t>
            </a:r>
            <a:r>
              <a:rPr lang="en-US" sz="1800" b="0" strike="noStrike" spc="-1" dirty="0" err="1">
                <a:solidFill>
                  <a:srgbClr val="404040"/>
                </a:solidFill>
                <a:latin typeface="Century Gothic"/>
              </a:rPr>
              <a:t>firstname</a:t>
            </a:r>
            <a:r>
              <a:rPr lang="en-US" sz="1800" b="0" strike="noStrike" spc="-1" dirty="0">
                <a:solidFill>
                  <a:srgbClr val="404040"/>
                </a:solidFill>
                <a:latin typeface="Century Gothic"/>
              </a:rPr>
              <a:t>&gt;</a:t>
            </a:r>
          </a:p>
          <a:p>
            <a:pPr marL="342900" indent="-342265">
              <a:lnSpc>
                <a:spcPct val="100000"/>
              </a:lnSpc>
              <a:spcBef>
                <a:spcPts val="1001"/>
              </a:spcBef>
            </a:pPr>
            <a:r>
              <a:rPr lang="en-US" sz="1800" b="0" strike="noStrike" spc="-1" dirty="0">
                <a:solidFill>
                  <a:srgbClr val="404040"/>
                </a:solidFill>
                <a:latin typeface="Century Gothic"/>
              </a:rPr>
              <a:t>&lt;</a:t>
            </a:r>
            <a:r>
              <a:rPr lang="en-US" sz="1800" b="0" strike="noStrike" spc="-1" dirty="0" err="1">
                <a:solidFill>
                  <a:srgbClr val="404040"/>
                </a:solidFill>
                <a:latin typeface="Century Gothic"/>
              </a:rPr>
              <a:t>lastname</a:t>
            </a:r>
            <a:r>
              <a:rPr lang="en-US" sz="1800" b="0" strike="noStrike" spc="-1" dirty="0">
                <a:solidFill>
                  <a:srgbClr val="404040"/>
                </a:solidFill>
                <a:latin typeface="Century Gothic"/>
              </a:rPr>
              <a:t>&gt;Smith&lt;/</a:t>
            </a:r>
            <a:r>
              <a:rPr lang="en-US" sz="1800" b="0" strike="noStrike" spc="-1" dirty="0" err="1">
                <a:solidFill>
                  <a:srgbClr val="404040"/>
                </a:solidFill>
                <a:latin typeface="Century Gothic"/>
              </a:rPr>
              <a:t>lastname</a:t>
            </a:r>
            <a:r>
              <a:rPr lang="en-US" sz="1800" b="0" strike="noStrike" spc="-1" dirty="0">
                <a:solidFill>
                  <a:srgbClr val="404040"/>
                </a:solidFill>
                <a:latin typeface="Century Gothic"/>
              </a:rPr>
              <a:t>&gt;</a:t>
            </a:r>
          </a:p>
          <a:p>
            <a:pPr marL="342900" indent="-342265">
              <a:lnSpc>
                <a:spcPct val="100000"/>
              </a:lnSpc>
              <a:spcBef>
                <a:spcPts val="1001"/>
              </a:spcBef>
            </a:pPr>
            <a:r>
              <a:rPr lang="en-US" sz="1800" b="0" strike="noStrike" spc="-1" dirty="0">
                <a:solidFill>
                  <a:srgbClr val="404040"/>
                </a:solidFill>
                <a:latin typeface="Century Gothic"/>
              </a:rPr>
              <a:t>&lt;/person&gt;</a:t>
            </a:r>
          </a:p>
          <a:p>
            <a:pPr marL="342900" indent="-342265">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722160" y="1308600"/>
            <a:ext cx="10769400" cy="50893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dirty="0">
                <a:solidFill>
                  <a:srgbClr val="FFFFFF"/>
                </a:solidFill>
                <a:latin typeface="Times New Roman"/>
              </a:rPr>
              <a:t>Valid XML</a:t>
            </a:r>
            <a:endParaRPr lang="en-US" sz="4000" b="0" strike="noStrike" spc="-1" dirty="0">
              <a:latin typeface="Arial"/>
            </a:endParaRPr>
          </a:p>
          <a:p>
            <a:pPr>
              <a:lnSpc>
                <a:spcPct val="100000"/>
              </a:lnSpc>
            </a:pPr>
            <a:endParaRPr lang="en-US" sz="4000" b="0" strike="noStrike" spc="-1">
              <a:latin typeface="Arial"/>
            </a:endParaRPr>
          </a:p>
          <a:p>
            <a:pPr indent="-215900">
              <a:buClr>
                <a:srgbClr val="000000"/>
              </a:buClr>
              <a:buFont typeface="Symbol" charset="2"/>
              <a:buChar char=""/>
            </a:pPr>
            <a:r>
              <a:rPr lang="en-US" sz="2400" b="0" strike="noStrike" spc="-1" dirty="0">
                <a:solidFill>
                  <a:srgbClr val="000000"/>
                </a:solidFill>
                <a:latin typeface="Times New Roman"/>
              </a:rPr>
              <a:t>Besides the well-formed XML documents (which confirms the correct XML syntax), </a:t>
            </a:r>
            <a:r>
              <a:rPr lang="en-US" sz="2400" spc="-1" dirty="0">
                <a:solidFill>
                  <a:srgbClr val="000000"/>
                </a:solidFill>
                <a:latin typeface="Times New Roman"/>
              </a:rPr>
              <a:t>sometimes </a:t>
            </a:r>
            <a:r>
              <a:rPr lang="en-US" sz="2400" b="0" strike="noStrike" spc="-1" dirty="0">
                <a:solidFill>
                  <a:srgbClr val="000000"/>
                </a:solidFill>
                <a:latin typeface="Times New Roman"/>
              </a:rPr>
              <a:t>XML documents need to dictate certain rules.</a:t>
            </a:r>
            <a:r>
              <a:rPr lang="en-US" sz="2400" spc="-1" dirty="0">
                <a:solidFill>
                  <a:srgbClr val="000000"/>
                </a:solidFill>
                <a:latin typeface="Times New Roman"/>
              </a:rPr>
              <a:t> </a:t>
            </a:r>
            <a:endParaRPr lang="en-US" sz="2400" b="0" strike="noStrike" spc="-1">
              <a:latin typeface="Arial"/>
            </a:endParaRPr>
          </a:p>
          <a:p>
            <a:pPr indent="-215900">
              <a:buClr>
                <a:srgbClr val="000000"/>
              </a:buClr>
              <a:buFont typeface="Symbol" charset="2"/>
              <a:buChar char=""/>
            </a:pPr>
            <a:r>
              <a:rPr lang="en-US" sz="2400" b="0" strike="noStrike" spc="-1" dirty="0">
                <a:solidFill>
                  <a:srgbClr val="000000"/>
                </a:solidFill>
                <a:latin typeface="Times New Roman"/>
              </a:rPr>
              <a:t>These rules may be the which documents contains what elements, in what sequence and what may be the possible content value of those elements etc.</a:t>
            </a:r>
            <a:r>
              <a:rPr lang="en-US" sz="2400" spc="-1" dirty="0">
                <a:solidFill>
                  <a:srgbClr val="000000"/>
                </a:solidFill>
                <a:latin typeface="Times New Roman"/>
              </a:rPr>
              <a:t> </a:t>
            </a:r>
            <a:endParaRPr lang="en-US" sz="2400" spc="-1">
              <a:solidFill>
                <a:srgbClr val="000000"/>
              </a:solidFill>
              <a:latin typeface="Arial"/>
            </a:endParaRPr>
          </a:p>
          <a:p>
            <a:pPr indent="-216000">
              <a:lnSpc>
                <a:spcPct val="100000"/>
              </a:lnSpc>
              <a:buClr>
                <a:srgbClr val="000000"/>
              </a:buClr>
              <a:buFont typeface="Symbol" charset="2"/>
              <a:buChar char=""/>
            </a:pPr>
            <a:r>
              <a:rPr lang="en-US" sz="2400" b="0" strike="noStrike" spc="-1" dirty="0">
                <a:solidFill>
                  <a:srgbClr val="000000"/>
                </a:solidFill>
                <a:latin typeface="Times New Roman"/>
              </a:rPr>
              <a:t>The documents which confirms to such rules are known as the </a:t>
            </a:r>
            <a:r>
              <a:rPr lang="en-US" sz="2400" b="1" strike="noStrike" spc="-1" dirty="0">
                <a:solidFill>
                  <a:srgbClr val="002060"/>
                </a:solidFill>
                <a:latin typeface="Times New Roman"/>
              </a:rPr>
              <a:t>Valid XML documents</a:t>
            </a:r>
            <a:r>
              <a:rPr lang="en-US" sz="2400" b="0" strike="noStrike" spc="-1" dirty="0">
                <a:solidFill>
                  <a:srgbClr val="002060"/>
                </a:solidFill>
                <a:latin typeface="Times New Roman"/>
              </a:rPr>
              <a:t>:</a:t>
            </a:r>
            <a:endParaRPr lang="en-US" sz="2400" b="0" strike="noStrike" spc="-1" dirty="0">
              <a:latin typeface="Arial"/>
            </a:endParaRPr>
          </a:p>
          <a:p>
            <a:pPr indent="-215900">
              <a:buClr>
                <a:srgbClr val="000000"/>
              </a:buClr>
              <a:buFont typeface="Symbol" charset="2"/>
              <a:buChar char=""/>
            </a:pPr>
            <a:r>
              <a:rPr lang="en-US" sz="2400" b="0" strike="noStrike" spc="-1" dirty="0">
                <a:solidFill>
                  <a:srgbClr val="000000"/>
                </a:solidFill>
                <a:latin typeface="Times New Roman"/>
              </a:rPr>
              <a:t>There are different ways to defines such rules: The famous are two: DTD (Document Type Definition) and the XML Schema.</a:t>
            </a:r>
            <a:r>
              <a:rPr lang="en-US" sz="2400" spc="-1" dirty="0">
                <a:solidFill>
                  <a:srgbClr val="000000"/>
                </a:solidFill>
                <a:latin typeface="Times New Roman"/>
              </a:rPr>
              <a:t>  </a:t>
            </a:r>
            <a:endParaRPr lang="en-US" sz="2400" b="0" strike="noStrike" spc="-1">
              <a:latin typeface="Arial"/>
            </a:endParaRPr>
          </a:p>
          <a:p>
            <a:pPr indent="-215900">
              <a:lnSpc>
                <a:spcPct val="100000"/>
              </a:lnSpc>
              <a:buClr>
                <a:srgbClr val="000000"/>
              </a:buClr>
              <a:buFont typeface="Symbol" charset="2"/>
              <a:buChar char=""/>
            </a:pPr>
            <a:r>
              <a:rPr lang="en-US" sz="2400" b="0" strike="noStrike" spc="-1" dirty="0">
                <a:solidFill>
                  <a:srgbClr val="000000"/>
                </a:solidFill>
                <a:latin typeface="Times New Roman"/>
              </a:rPr>
              <a:t>The XML specification includes the Document Type Definition (DTD), which can be used to describe XML markup languages and to validate instances of them (XML documents).</a:t>
            </a:r>
            <a:endParaRPr lang="en-US" sz="24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DTD</a:t>
            </a:r>
            <a:endParaRPr lang="en-US" sz="3600" b="0" strike="noStrike" spc="-1">
              <a:solidFill>
                <a:srgbClr val="000000"/>
              </a:solidFill>
              <a:latin typeface="Century Gothic"/>
            </a:endParaRPr>
          </a:p>
        </p:txBody>
      </p:sp>
      <p:sp>
        <p:nvSpPr>
          <p:cNvPr id="212"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 Document Type Definition (DTD) defines the legal building blocks of an XML document.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It defines the document structure with a list of legal elements and attributes.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 DTD can be declared inline inside an XML document, or as an external reference</a:t>
            </a:r>
          </a:p>
          <a:p>
            <a:pPr marL="343080" indent="-342720">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VALID XML DOCUMENTS</a:t>
            </a:r>
            <a:endParaRPr lang="en-US" sz="3600" b="0" strike="noStrike" spc="-1">
              <a:solidFill>
                <a:srgbClr val="000000"/>
              </a:solidFill>
              <a:latin typeface="Century Gothic"/>
            </a:endParaRPr>
          </a:p>
        </p:txBody>
      </p:sp>
      <p:sp>
        <p:nvSpPr>
          <p:cNvPr id="214"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 "Valid" XML document is a "Well Formed" XML document, which also conforms to the rules of a Document Type Definition (DTD)</a:t>
            </a:r>
          </a:p>
          <a:p>
            <a:pPr marL="343080" indent="-342720">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698291" y="886161"/>
            <a:ext cx="8760960" cy="707760"/>
          </a:xfrm>
          <a:prstGeom prst="rect">
            <a:avLst/>
          </a:prstGeom>
          <a:noFill/>
          <a:ln>
            <a:noFill/>
          </a:ln>
        </p:spPr>
        <p:txBody>
          <a:bodyPr anchor="ctr"/>
          <a:lstStyle/>
          <a:p>
            <a:pPr>
              <a:lnSpc>
                <a:spcPct val="100000"/>
              </a:lnSpc>
            </a:pPr>
            <a:r>
              <a:rPr lang="en-US" sz="3600" b="1" strike="noStrike" spc="-1" dirty="0">
                <a:solidFill>
                  <a:schemeClr val="bg1"/>
                </a:solidFill>
                <a:latin typeface="Century Gothic"/>
              </a:rPr>
              <a:t>Internal DTD</a:t>
            </a:r>
          </a:p>
        </p:txBody>
      </p:sp>
      <p:sp>
        <p:nvSpPr>
          <p:cNvPr id="216" name="TextShape 2"/>
          <p:cNvSpPr txBox="1"/>
          <p:nvPr/>
        </p:nvSpPr>
        <p:spPr>
          <a:xfrm>
            <a:off x="748134" y="2217502"/>
            <a:ext cx="10380680" cy="4147893"/>
          </a:xfrm>
          <a:prstGeom prst="rect">
            <a:avLst/>
          </a:prstGeom>
          <a:noFill/>
          <a:ln>
            <a:noFill/>
          </a:ln>
        </p:spPr>
        <p:txBody>
          <a:bodyPr>
            <a:normAutofit fontScale="92500" lnSpcReduction="20000"/>
          </a:bodyPr>
          <a:lstStyle/>
          <a:p>
            <a:pPr marL="343080" indent="-342720">
              <a:lnSpc>
                <a:spcPct val="100000"/>
              </a:lnSpc>
              <a:spcBef>
                <a:spcPts val="1001"/>
              </a:spcBef>
            </a:pPr>
            <a:r>
              <a:rPr lang="en-US" sz="1800" b="0" strike="noStrike" spc="-1">
                <a:solidFill>
                  <a:srgbClr val="404040"/>
                </a:solidFill>
                <a:latin typeface="Century Gothic"/>
              </a:rPr>
              <a:t>&lt;?xml version="1.0"?&gt;</a:t>
            </a:r>
          </a:p>
          <a:p>
            <a:pPr marL="343080" indent="-342720">
              <a:lnSpc>
                <a:spcPct val="100000"/>
              </a:lnSpc>
              <a:spcBef>
                <a:spcPts val="1001"/>
              </a:spcBef>
            </a:pPr>
            <a:r>
              <a:rPr lang="en-US" sz="1800" b="0" strike="noStrike" spc="-1">
                <a:solidFill>
                  <a:srgbClr val="404040"/>
                </a:solidFill>
                <a:latin typeface="Century Gothic"/>
              </a:rPr>
              <a:t>&lt;!DOCTYPE note[</a:t>
            </a:r>
          </a:p>
          <a:p>
            <a:pPr marL="343080" indent="-342720">
              <a:lnSpc>
                <a:spcPct val="100000"/>
              </a:lnSpc>
              <a:spcBef>
                <a:spcPts val="1001"/>
              </a:spcBef>
            </a:pPr>
            <a:r>
              <a:rPr lang="en-US" sz="1800" b="0" strike="noStrike" spc="-1">
                <a:solidFill>
                  <a:srgbClr val="404040"/>
                </a:solidFill>
                <a:latin typeface="Century Gothic"/>
              </a:rPr>
              <a:t>&lt;!ELEMENT note (to,from,heading,body)&gt;</a:t>
            </a:r>
          </a:p>
          <a:p>
            <a:pPr marL="343080" indent="-342720">
              <a:lnSpc>
                <a:spcPct val="100000"/>
              </a:lnSpc>
              <a:spcBef>
                <a:spcPts val="1001"/>
              </a:spcBef>
            </a:pPr>
            <a:r>
              <a:rPr lang="en-US" sz="1800" b="0" strike="noStrike" spc="-1">
                <a:solidFill>
                  <a:srgbClr val="404040"/>
                </a:solidFill>
                <a:latin typeface="Century Gothic"/>
              </a:rPr>
              <a:t>&lt;!ELEMENT to (#PCDATA)&gt;</a:t>
            </a:r>
          </a:p>
          <a:p>
            <a:pPr marL="343080" indent="-342720">
              <a:lnSpc>
                <a:spcPct val="100000"/>
              </a:lnSpc>
              <a:spcBef>
                <a:spcPts val="1001"/>
              </a:spcBef>
            </a:pPr>
            <a:r>
              <a:rPr lang="en-US" sz="1800" b="0" strike="noStrike" spc="-1">
                <a:solidFill>
                  <a:srgbClr val="404040"/>
                </a:solidFill>
                <a:latin typeface="Century Gothic"/>
              </a:rPr>
              <a:t>&lt;!ELEMENT from (#PCDATA)&gt;</a:t>
            </a:r>
          </a:p>
          <a:p>
            <a:pPr marL="343080" indent="-342720">
              <a:lnSpc>
                <a:spcPct val="100000"/>
              </a:lnSpc>
              <a:spcBef>
                <a:spcPts val="1001"/>
              </a:spcBef>
            </a:pPr>
            <a:r>
              <a:rPr lang="en-US" sz="1800" b="0" strike="noStrike" spc="-1">
                <a:solidFill>
                  <a:srgbClr val="404040"/>
                </a:solidFill>
                <a:latin typeface="Century Gothic"/>
              </a:rPr>
              <a:t>&lt;!ELEMENT heading (#PCDATA)&gt;</a:t>
            </a:r>
          </a:p>
          <a:p>
            <a:pPr marL="343080" indent="-342720">
              <a:lnSpc>
                <a:spcPct val="100000"/>
              </a:lnSpc>
              <a:spcBef>
                <a:spcPts val="1001"/>
              </a:spcBef>
            </a:pPr>
            <a:r>
              <a:rPr lang="en-US" sz="1800" b="0" strike="noStrike" spc="-1">
                <a:solidFill>
                  <a:srgbClr val="404040"/>
                </a:solidFill>
                <a:latin typeface="Century Gothic"/>
              </a:rPr>
              <a:t>&lt;!ELEMENT body (#PCDATA)&gt;</a:t>
            </a:r>
          </a:p>
          <a:p>
            <a:pPr marL="343080" indent="-342720">
              <a:lnSpc>
                <a:spcPct val="100000"/>
              </a:lnSpc>
              <a:spcBef>
                <a:spcPts val="1001"/>
              </a:spcBef>
            </a:pPr>
            <a:r>
              <a:rPr lang="en-US" sz="1800" b="0" strike="noStrike" spc="-1">
                <a:solidFill>
                  <a:srgbClr val="404040"/>
                </a:solidFill>
                <a:latin typeface="Century Gothic"/>
              </a:rPr>
              <a:t>]&gt;</a:t>
            </a:r>
          </a:p>
          <a:p>
            <a:pPr marL="343080" indent="-342720">
              <a:lnSpc>
                <a:spcPct val="100000"/>
              </a:lnSpc>
              <a:spcBef>
                <a:spcPts val="1001"/>
              </a:spcBef>
            </a:pPr>
            <a:r>
              <a:rPr lang="en-US" sz="1800" b="0" strike="noStrike" spc="-1">
                <a:solidFill>
                  <a:srgbClr val="404040"/>
                </a:solidFill>
                <a:latin typeface="Century Gothic"/>
              </a:rPr>
              <a:t>&lt;note type=“personal”&gt;</a:t>
            </a:r>
            <a:br/>
            <a:r>
              <a:rPr lang="en-US" sz="1800" b="0" strike="noStrike" spc="-1">
                <a:solidFill>
                  <a:srgbClr val="404040"/>
                </a:solidFill>
                <a:latin typeface="Century Gothic"/>
              </a:rPr>
              <a:t>&lt;to&gt;Tom&lt;/to&gt;</a:t>
            </a:r>
            <a:br/>
            <a:r>
              <a:rPr lang="en-US" sz="1800" b="0" strike="noStrike" spc="-1">
                <a:solidFill>
                  <a:srgbClr val="404040"/>
                </a:solidFill>
                <a:latin typeface="Century Gothic"/>
              </a:rPr>
              <a:t>&lt;from&gt;Joey&lt;/from&gt;</a:t>
            </a:r>
            <a:br/>
            <a:r>
              <a:rPr lang="en-US" sz="1800" b="0" strike="noStrike" spc="-1">
                <a:solidFill>
                  <a:srgbClr val="404040"/>
                </a:solidFill>
                <a:latin typeface="Century Gothic"/>
              </a:rPr>
              <a:t>&lt;heading&gt;Reminder&lt;/heading&gt;</a:t>
            </a:r>
            <a:br/>
            <a:r>
              <a:rPr lang="en-US" sz="1800" b="0" strike="noStrike" spc="-1">
                <a:solidFill>
                  <a:srgbClr val="404040"/>
                </a:solidFill>
                <a:latin typeface="Century Gothic"/>
              </a:rPr>
              <a:t>&lt;body&gt;Don't forget me this weekend!&lt;/body&gt;</a:t>
            </a:r>
          </a:p>
          <a:p>
            <a:pPr marL="343080" indent="-342720">
              <a:lnSpc>
                <a:spcPct val="100000"/>
              </a:lnSpc>
              <a:spcBef>
                <a:spcPts val="1001"/>
              </a:spcBef>
            </a:pPr>
            <a:r>
              <a:rPr lang="en-US" sz="1800" b="0" strike="noStrike" spc="-1">
                <a:solidFill>
                  <a:srgbClr val="404040"/>
                </a:solidFill>
                <a:latin typeface="Century Gothic"/>
              </a:rPr>
              <a:t>&lt;/note&gt;</a:t>
            </a:r>
          </a:p>
          <a:p>
            <a:pPr marL="343080" indent="-342720">
              <a:lnSpc>
                <a:spcPct val="100000"/>
              </a:lnSpc>
              <a:spcBef>
                <a:spcPts val="1001"/>
              </a:spcBef>
            </a:pPr>
            <a:endParaRPr lang="en-US" sz="1800" b="0" strike="noStrike" spc="-1">
              <a:solidFill>
                <a:srgbClr val="404040"/>
              </a:solidFill>
              <a:latin typeface="Century Gothic"/>
            </a:endParaRPr>
          </a:p>
          <a:p>
            <a:pPr marL="343080" indent="-342720">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External DTD</a:t>
            </a:r>
            <a:endParaRPr lang="en-US" sz="3600" b="0" strike="noStrike" spc="-1">
              <a:solidFill>
                <a:srgbClr val="000000"/>
              </a:solidFill>
              <a:latin typeface="Century Gothic"/>
            </a:endParaRPr>
          </a:p>
        </p:txBody>
      </p:sp>
      <p:sp>
        <p:nvSpPr>
          <p:cNvPr id="218"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pPr>
            <a:r>
              <a:rPr lang="en-US" sz="1800" b="0" strike="noStrike" spc="-1">
                <a:solidFill>
                  <a:srgbClr val="404040"/>
                </a:solidFill>
                <a:latin typeface="Century Gothic"/>
              </a:rPr>
              <a:t>&lt;?xml version="1.0" encoding="ISO-8859-1"?&gt;</a:t>
            </a:r>
          </a:p>
          <a:p>
            <a:pPr marL="343080" indent="-342720">
              <a:lnSpc>
                <a:spcPct val="100000"/>
              </a:lnSpc>
              <a:spcBef>
                <a:spcPts val="1001"/>
              </a:spcBef>
            </a:pPr>
            <a:r>
              <a:rPr lang="en-US" sz="1800" b="0" strike="noStrike" spc="-1">
                <a:solidFill>
                  <a:srgbClr val="404040"/>
                </a:solidFill>
                <a:latin typeface="Century Gothic"/>
              </a:rPr>
              <a:t>&lt;!DOCTYPE note SYSTEM "Note.dtd"&gt;</a:t>
            </a:r>
          </a:p>
          <a:p>
            <a:pPr marL="343080" indent="-342720">
              <a:lnSpc>
                <a:spcPct val="100000"/>
              </a:lnSpc>
              <a:spcBef>
                <a:spcPts val="1001"/>
              </a:spcBef>
            </a:pPr>
            <a:r>
              <a:rPr lang="en-US" sz="1800" b="0" strike="noStrike" spc="-1">
                <a:solidFill>
                  <a:srgbClr val="404040"/>
                </a:solidFill>
                <a:latin typeface="Century Gothic"/>
              </a:rPr>
              <a:t>&lt;note&gt;</a:t>
            </a:r>
          </a:p>
          <a:p>
            <a:pPr marL="343080" indent="-342720">
              <a:lnSpc>
                <a:spcPct val="100000"/>
              </a:lnSpc>
              <a:spcBef>
                <a:spcPts val="1001"/>
              </a:spcBef>
            </a:pPr>
            <a:r>
              <a:rPr lang="en-US" sz="1800" b="0" strike="noStrike" spc="-1">
                <a:solidFill>
                  <a:srgbClr val="404040"/>
                </a:solidFill>
                <a:latin typeface="Century Gothic"/>
              </a:rPr>
              <a:t>&lt;to&gt;Tom&lt;/to&gt;</a:t>
            </a:r>
          </a:p>
          <a:p>
            <a:pPr marL="343080" indent="-342720">
              <a:lnSpc>
                <a:spcPct val="100000"/>
              </a:lnSpc>
              <a:spcBef>
                <a:spcPts val="1001"/>
              </a:spcBef>
            </a:pPr>
            <a:r>
              <a:rPr lang="en-US" sz="1800" b="0" strike="noStrike" spc="-1">
                <a:solidFill>
                  <a:srgbClr val="404040"/>
                </a:solidFill>
                <a:latin typeface="Century Gothic"/>
              </a:rPr>
              <a:t>&lt;from&gt;Joey&lt;/from&gt;</a:t>
            </a:r>
          </a:p>
          <a:p>
            <a:pPr marL="343080" indent="-342720">
              <a:lnSpc>
                <a:spcPct val="100000"/>
              </a:lnSpc>
              <a:spcBef>
                <a:spcPts val="1001"/>
              </a:spcBef>
            </a:pPr>
            <a:r>
              <a:rPr lang="en-US" sz="1800" b="0" strike="noStrike" spc="-1">
                <a:solidFill>
                  <a:srgbClr val="404040"/>
                </a:solidFill>
                <a:latin typeface="Century Gothic"/>
              </a:rPr>
              <a:t>&lt;heading&gt;Reminder&lt;/heading&gt;</a:t>
            </a:r>
          </a:p>
          <a:p>
            <a:pPr marL="343080" indent="-342720">
              <a:lnSpc>
                <a:spcPct val="100000"/>
              </a:lnSpc>
              <a:spcBef>
                <a:spcPts val="1001"/>
              </a:spcBef>
            </a:pPr>
            <a:r>
              <a:rPr lang="en-US" sz="1800" b="0" strike="noStrike" spc="-1">
                <a:solidFill>
                  <a:srgbClr val="404040"/>
                </a:solidFill>
                <a:latin typeface="Century Gothic"/>
              </a:rPr>
              <a:t>&lt;body&gt;Don't forget me this weekend!&lt;/body&gt;</a:t>
            </a:r>
          </a:p>
          <a:p>
            <a:pPr marL="343080" indent="-342720">
              <a:lnSpc>
                <a:spcPct val="100000"/>
              </a:lnSpc>
              <a:spcBef>
                <a:spcPts val="1001"/>
              </a:spcBef>
            </a:pPr>
            <a:r>
              <a:rPr lang="en-US" sz="1800" b="0" strike="noStrike" spc="-1">
                <a:solidFill>
                  <a:srgbClr val="404040"/>
                </a:solidFill>
                <a:latin typeface="Century Gothic"/>
              </a:rPr>
              <a:t>&lt;/note&gt;</a:t>
            </a:r>
          </a:p>
          <a:p>
            <a:pPr marL="343080" indent="-342720">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Note.dtd</a:t>
            </a:r>
            <a:endParaRPr lang="en-US" sz="3600" b="0" strike="noStrike" spc="-1">
              <a:solidFill>
                <a:srgbClr val="000000"/>
              </a:solidFill>
              <a:latin typeface="Century Gothic"/>
            </a:endParaRPr>
          </a:p>
        </p:txBody>
      </p:sp>
      <p:sp>
        <p:nvSpPr>
          <p:cNvPr id="220"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pPr>
            <a:r>
              <a:rPr lang="en-US" sz="1800" b="0" strike="noStrike" spc="-1">
                <a:solidFill>
                  <a:srgbClr val="404040"/>
                </a:solidFill>
                <a:latin typeface="Century Gothic"/>
              </a:rPr>
              <a:t>&lt;!ELEMENT note (to,from,heading,body)&gt;</a:t>
            </a:r>
          </a:p>
          <a:p>
            <a:pPr marL="343080" indent="-342720">
              <a:lnSpc>
                <a:spcPct val="100000"/>
              </a:lnSpc>
              <a:spcBef>
                <a:spcPts val="1001"/>
              </a:spcBef>
            </a:pPr>
            <a:r>
              <a:rPr lang="en-US" sz="1800" b="0" strike="noStrike" spc="-1">
                <a:solidFill>
                  <a:srgbClr val="404040"/>
                </a:solidFill>
                <a:latin typeface="Century Gothic"/>
              </a:rPr>
              <a:t>&lt;!ELEMENT to (#PCDATA)&gt;</a:t>
            </a:r>
          </a:p>
          <a:p>
            <a:pPr marL="343080" indent="-342720">
              <a:lnSpc>
                <a:spcPct val="100000"/>
              </a:lnSpc>
              <a:spcBef>
                <a:spcPts val="1001"/>
              </a:spcBef>
            </a:pPr>
            <a:r>
              <a:rPr lang="en-US" sz="1800" b="0" strike="noStrike" spc="-1">
                <a:solidFill>
                  <a:srgbClr val="404040"/>
                </a:solidFill>
                <a:latin typeface="Century Gothic"/>
              </a:rPr>
              <a:t>&lt;!ELEMENT from (#PCDATA)&gt;</a:t>
            </a:r>
          </a:p>
          <a:p>
            <a:pPr marL="343080" indent="-342720">
              <a:lnSpc>
                <a:spcPct val="100000"/>
              </a:lnSpc>
              <a:spcBef>
                <a:spcPts val="1001"/>
              </a:spcBef>
            </a:pPr>
            <a:r>
              <a:rPr lang="en-US" sz="1800" b="0" strike="noStrike" spc="-1">
                <a:solidFill>
                  <a:srgbClr val="404040"/>
                </a:solidFill>
                <a:latin typeface="Century Gothic"/>
              </a:rPr>
              <a:t>&lt;!ELEMENT heading (#PCDATA)&gt;</a:t>
            </a:r>
          </a:p>
          <a:p>
            <a:pPr marL="343080" indent="-342720">
              <a:lnSpc>
                <a:spcPct val="100000"/>
              </a:lnSpc>
              <a:spcBef>
                <a:spcPts val="1001"/>
              </a:spcBef>
            </a:pPr>
            <a:r>
              <a:rPr lang="en-US" sz="1800" b="0" strike="noStrike" spc="-1">
                <a:solidFill>
                  <a:srgbClr val="404040"/>
                </a:solidFill>
                <a:latin typeface="Century Gothic"/>
              </a:rPr>
              <a:t>&lt;!ELEMENT body (#PCDATA)&gt;</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950054" y="1521404"/>
            <a:ext cx="10033982" cy="41140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200" b="1" u="sng" strike="noStrike" spc="-1" dirty="0">
                <a:solidFill>
                  <a:srgbClr val="FFFFFF"/>
                </a:solidFill>
                <a:uFillTx/>
                <a:latin typeface="Times New Roman"/>
              </a:rPr>
              <a:t>XML Name Spaces</a:t>
            </a:r>
            <a:endParaRPr lang="en-US" sz="3200" b="0" strike="noStrike" spc="-1">
              <a:latin typeface="Arial"/>
            </a:endParaRPr>
          </a:p>
          <a:p>
            <a:pPr>
              <a:lnSpc>
                <a:spcPct val="100000"/>
              </a:lnSpc>
            </a:pPr>
            <a:endParaRPr lang="en-US" sz="2400" b="0" strike="noStrike" spc="-1">
              <a:latin typeface="Arial"/>
            </a:endParaRPr>
          </a:p>
          <a:p>
            <a:endParaRPr lang="en-US" sz="2400" spc="-1" dirty="0">
              <a:solidFill>
                <a:srgbClr val="000000"/>
              </a:solidFill>
              <a:latin typeface="Times New Roman"/>
            </a:endParaRPr>
          </a:p>
          <a:p>
            <a:r>
              <a:rPr lang="en-US" sz="2400" b="0" strike="noStrike" spc="-1" dirty="0">
                <a:solidFill>
                  <a:srgbClr val="000000"/>
                </a:solidFill>
                <a:latin typeface="Times New Roman"/>
              </a:rPr>
              <a:t>An XML namespace provides a qualified name for an XML element or attribute, the same way that a Java package provides a qualified name for a Java class.</a:t>
            </a:r>
            <a:r>
              <a:rPr lang="en-US" sz="2400" spc="-1" dirty="0">
                <a:solidFill>
                  <a:srgbClr val="000000"/>
                </a:solidFill>
                <a:latin typeface="Times New Roman"/>
              </a:rPr>
              <a:t> </a:t>
            </a:r>
            <a:endParaRPr lang="en-US" sz="2400" b="0" strike="noStrike" spc="-1">
              <a:latin typeface="Arial"/>
            </a:endParaRPr>
          </a:p>
          <a:p>
            <a:pPr>
              <a:lnSpc>
                <a:spcPct val="100000"/>
              </a:lnSpc>
            </a:pPr>
            <a:endParaRPr lang="en-US" sz="2400" b="0" strike="noStrike" spc="-1">
              <a:latin typeface="Arial"/>
            </a:endParaRPr>
          </a:p>
          <a:p>
            <a:r>
              <a:rPr lang="en-US" sz="2400" b="0" strike="noStrike" spc="-1" dirty="0">
                <a:solidFill>
                  <a:srgbClr val="000000"/>
                </a:solidFill>
                <a:latin typeface="Times New Roman"/>
              </a:rPr>
              <a:t>Java package names allow us to separate Java classes into distinct namespaces, which improves organization and access control, and helps us avoid name conflicts (collisions).</a:t>
            </a:r>
            <a:r>
              <a:rPr lang="en-US" sz="2400" spc="-1" dirty="0">
                <a:solidFill>
                  <a:srgbClr val="000000"/>
                </a:solidFill>
                <a:latin typeface="Times New Roman"/>
              </a:rPr>
              <a:t> </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dirty="0">
                <a:solidFill>
                  <a:srgbClr val="000000"/>
                </a:solidFill>
                <a:latin typeface="Times New Roman"/>
              </a:rPr>
              <a:t>XML namespaces are similar to Java packages, and serve the same purposes; an XML namespace provides a kind of package name for individual elements and attributes.</a:t>
            </a:r>
            <a:endParaRPr lang="en-US" sz="24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ea typeface="ＭＳ Ｐゴシック"/>
              </a:rPr>
              <a:t>XML</a:t>
            </a:r>
            <a:endParaRPr lang="en-US" sz="3600" b="0" strike="noStrike" spc="-1">
              <a:solidFill>
                <a:srgbClr val="000000"/>
              </a:solidFill>
              <a:latin typeface="Century Gothic"/>
            </a:endParaRPr>
          </a:p>
        </p:txBody>
      </p:sp>
      <p:sp>
        <p:nvSpPr>
          <p:cNvPr id="174" name="TextShape 2"/>
          <p:cNvSpPr txBox="1"/>
          <p:nvPr/>
        </p:nvSpPr>
        <p:spPr>
          <a:xfrm>
            <a:off x="1154880" y="2603520"/>
            <a:ext cx="8760960" cy="3416040"/>
          </a:xfrm>
          <a:prstGeom prst="rect">
            <a:avLst/>
          </a:prstGeom>
          <a:noFill/>
          <a:ln>
            <a:noFill/>
          </a:ln>
        </p:spPr>
        <p:txBody>
          <a:bodyPr/>
          <a:lstStyle/>
          <a:p>
            <a:pPr marL="343080" indent="-342720" algn="just">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Stands for the e</a:t>
            </a:r>
            <a:r>
              <a:rPr lang="en-US" sz="1800" b="1" strike="noStrike" spc="-1">
                <a:solidFill>
                  <a:srgbClr val="404040"/>
                </a:solidFill>
                <a:latin typeface="Century Gothic"/>
                <a:ea typeface="ＭＳ Ｐゴシック"/>
              </a:rPr>
              <a:t>x</a:t>
            </a:r>
            <a:r>
              <a:rPr lang="en-US" sz="1800" b="0" strike="noStrike" spc="-1">
                <a:solidFill>
                  <a:srgbClr val="404040"/>
                </a:solidFill>
                <a:latin typeface="Century Gothic"/>
                <a:ea typeface="ＭＳ Ｐゴシック"/>
              </a:rPr>
              <a:t>tensible m</a:t>
            </a:r>
            <a:r>
              <a:rPr lang="en-US" sz="1800" b="1" strike="noStrike" spc="-1">
                <a:solidFill>
                  <a:srgbClr val="404040"/>
                </a:solidFill>
                <a:latin typeface="Century Gothic"/>
                <a:ea typeface="ＭＳ Ｐゴシック"/>
              </a:rPr>
              <a:t>A</a:t>
            </a:r>
            <a:r>
              <a:rPr lang="en-US" sz="1800" b="0" strike="noStrike" spc="-1">
                <a:solidFill>
                  <a:srgbClr val="404040"/>
                </a:solidFill>
                <a:latin typeface="Century Gothic"/>
                <a:ea typeface="ＭＳ Ｐゴシック"/>
              </a:rPr>
              <a:t>rkup </a:t>
            </a:r>
            <a:r>
              <a:rPr lang="en-US" sz="1800" b="1" strike="noStrike" spc="-1">
                <a:solidFill>
                  <a:srgbClr val="404040"/>
                </a:solidFill>
                <a:latin typeface="Century Gothic"/>
                <a:ea typeface="ＭＳ Ｐゴシック"/>
              </a:rPr>
              <a:t>L</a:t>
            </a:r>
            <a:r>
              <a:rPr lang="en-US" sz="1800" b="0" strike="noStrike" spc="-1">
                <a:solidFill>
                  <a:srgbClr val="404040"/>
                </a:solidFill>
                <a:latin typeface="Century Gothic"/>
                <a:ea typeface="ＭＳ Ｐゴシック"/>
              </a:rPr>
              <a:t>anguage.</a:t>
            </a:r>
            <a:endParaRPr lang="en-US" sz="1800" b="0" strike="noStrike" spc="-1">
              <a:solidFill>
                <a:srgbClr val="404040"/>
              </a:solidFill>
              <a:latin typeface="Century Gothic"/>
            </a:endParaRPr>
          </a:p>
          <a:p>
            <a:pPr marL="343080" indent="-342720" algn="just">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A markup language is the one that is based on the tags and sub tags and the value associated with those tags such as the HTML etc, but XML is unlike them the Markup Language which is extensible in nature i.e. it can be used to define the other markup languages.</a:t>
            </a:r>
            <a:endParaRPr lang="en-US" sz="1800" b="0" strike="noStrike" spc="-1">
              <a:solidFill>
                <a:srgbClr val="404040"/>
              </a:solidFill>
              <a:latin typeface="Century Gothic"/>
            </a:endParaRPr>
          </a:p>
          <a:p>
            <a:pPr marL="343080" indent="-342720" algn="just">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ea typeface="ＭＳ Ｐゴシック"/>
              </a:rPr>
              <a:t>It allows designers to create their own customized tags, enabling the definition, transmission, validation, and interpretation of data between applications and between organizations.</a:t>
            </a: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406880377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836640" y="712800"/>
            <a:ext cx="10769400" cy="59428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400" b="1" strike="noStrike" spc="-1">
                <a:solidFill>
                  <a:srgbClr val="FFFFFF"/>
                </a:solidFill>
                <a:latin typeface="Times New Roman"/>
              </a:rPr>
              <a:t>AN EXAMPLE OF USING NAMESPACES </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Creating XML documents based on multiple markup languages is often desirable. </a:t>
            </a:r>
            <a:endParaRPr lang="en-US" sz="2400" b="0" strike="noStrike" spc="-1">
              <a:latin typeface="Arial"/>
            </a:endParaRPr>
          </a:p>
          <a:p>
            <a:pPr>
              <a:lnSpc>
                <a:spcPct val="100000"/>
              </a:lnSpc>
            </a:pP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For example, suppose we are building a billing and inventory control system for a company called </a:t>
            </a:r>
            <a:r>
              <a:rPr lang="en-US" sz="2400" b="1" strike="noStrike" spc="-1">
                <a:solidFill>
                  <a:srgbClr val="000000"/>
                </a:solidFill>
                <a:latin typeface="Times New Roman"/>
              </a:rPr>
              <a:t>Monson-Haefel Books.</a:t>
            </a:r>
            <a:r>
              <a:rPr lang="en-US" sz="2400" b="0" strike="noStrike" spc="-1">
                <a:solidFill>
                  <a:srgbClr val="000000"/>
                </a:solidFill>
                <a:latin typeface="Times New Roman"/>
              </a:rPr>
              <a:t> </a:t>
            </a:r>
            <a:endParaRPr lang="en-US" sz="2400" b="0" strike="noStrike" spc="-1">
              <a:latin typeface="Arial"/>
            </a:endParaRPr>
          </a:p>
          <a:p>
            <a:pPr>
              <a:lnSpc>
                <a:spcPct val="100000"/>
              </a:lnSpc>
            </a:pP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For defining the addresses we have defined the Address Book Markup Language, whose instance is shown in above example:</a:t>
            </a: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Address Markup has its own schema, defined using either DTD or W3C XML Schema Language, which dictates how its elements are organized.</a:t>
            </a: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Every time we use address information in an XML document, it should be validated against Address Markup's schema. For example, in </a:t>
            </a:r>
            <a:r>
              <a:rPr lang="en-US" sz="2400" b="0" strike="noStrike" spc="-1">
                <a:solidFill>
                  <a:srgbClr val="0070C0"/>
                </a:solidFill>
                <a:latin typeface="Times New Roman"/>
              </a:rPr>
              <a:t>example 1 </a:t>
            </a:r>
            <a:r>
              <a:rPr lang="en-US" sz="2400" b="0" strike="noStrike" spc="-1">
                <a:solidFill>
                  <a:srgbClr val="000000"/>
                </a:solidFill>
                <a:latin typeface="Times New Roman"/>
              </a:rPr>
              <a:t>the address information is included in the PurchaseOrder XML document.</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1"/>
          <p:cNvPicPr/>
          <p:nvPr/>
        </p:nvPicPr>
        <p:blipFill>
          <a:blip r:embed="rId2"/>
          <a:stretch/>
        </p:blipFill>
        <p:spPr>
          <a:xfrm>
            <a:off x="882720" y="1314360"/>
            <a:ext cx="9911880" cy="5333760"/>
          </a:xfrm>
          <a:prstGeom prst="rect">
            <a:avLst/>
          </a:prstGeom>
          <a:ln w="9360">
            <a:noFill/>
          </a:ln>
        </p:spPr>
      </p:pic>
      <p:sp>
        <p:nvSpPr>
          <p:cNvPr id="226" name="CustomShape 1"/>
          <p:cNvSpPr/>
          <p:nvPr/>
        </p:nvSpPr>
        <p:spPr>
          <a:xfrm>
            <a:off x="1214514" y="570734"/>
            <a:ext cx="9107688" cy="7002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lstStyle/>
          <a:p>
            <a:r>
              <a:rPr lang="en-US" sz="2000" b="1" strike="noStrike" spc="-1" dirty="0">
                <a:solidFill>
                  <a:srgbClr val="FFFFFF"/>
                </a:solidFill>
                <a:latin typeface="Century Gothic"/>
              </a:rPr>
              <a:t>Example</a:t>
            </a:r>
            <a:r>
              <a:rPr lang="en-US" sz="2000" b="1" spc="-1" dirty="0">
                <a:solidFill>
                  <a:srgbClr val="FFFFFF"/>
                </a:solidFill>
                <a:latin typeface="Century Gothic"/>
              </a:rPr>
              <a:t> </a:t>
            </a:r>
            <a:r>
              <a:rPr lang="en-US" sz="2000" b="1" strike="noStrike" spc="-1" dirty="0">
                <a:solidFill>
                  <a:srgbClr val="FFFFFF"/>
                </a:solidFill>
                <a:latin typeface="Century Gothic"/>
              </a:rPr>
              <a:t> 1</a:t>
            </a:r>
            <a:endParaRPr lang="en-US" sz="2000" b="0" strike="noStrike" spc="-1" dirty="0">
              <a:solidFill>
                <a:srgbClr val="FFFFFF"/>
              </a:solidFill>
              <a:latin typeface="Arial"/>
            </a:endParaRPr>
          </a:p>
          <a:p>
            <a:pPr>
              <a:lnSpc>
                <a:spcPct val="100000"/>
              </a:lnSpc>
            </a:pPr>
            <a:r>
              <a:rPr lang="en-US" sz="2000" b="1" strike="noStrike" spc="-1" dirty="0">
                <a:solidFill>
                  <a:srgbClr val="FFFFFF"/>
                </a:solidFill>
                <a:latin typeface="Century Gothic"/>
              </a:rPr>
              <a:t>The </a:t>
            </a:r>
            <a:r>
              <a:rPr lang="en-US" sz="2000" b="1" i="1" strike="noStrike" spc="-1" dirty="0" err="1">
                <a:solidFill>
                  <a:srgbClr val="FFFFFF"/>
                </a:solidFill>
                <a:latin typeface="Century Gothic"/>
              </a:rPr>
              <a:t>PurchaseOrder</a:t>
            </a:r>
            <a:r>
              <a:rPr lang="en-US" sz="2000" b="1" strike="noStrike" spc="-1" dirty="0">
                <a:solidFill>
                  <a:srgbClr val="FFFFFF"/>
                </a:solidFill>
                <a:latin typeface="Century Gothic"/>
              </a:rPr>
              <a:t> Document Using the Address Markup </a:t>
            </a:r>
            <a:r>
              <a:rPr lang="en-US" sz="2000" b="1" spc="-1" dirty="0">
                <a:solidFill>
                  <a:srgbClr val="FFFFFF"/>
                </a:solidFill>
                <a:latin typeface="Century Gothic"/>
              </a:rPr>
              <a:t>Language</a:t>
            </a:r>
            <a:endParaRPr lang="en-US" sz="2000" b="0" strike="noStrike" spc="-1" dirty="0">
              <a:solidFill>
                <a:srgbClr val="FFFFFF"/>
              </a:solid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736560" y="2471400"/>
            <a:ext cx="10769400" cy="37483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marL="347760" indent="-347400">
              <a:lnSpc>
                <a:spcPct val="100000"/>
              </a:lnSpc>
              <a:buClr>
                <a:srgbClr val="000000"/>
              </a:buClr>
              <a:buFont typeface="Symbol" charset="2"/>
              <a:buChar char=""/>
            </a:pPr>
            <a:r>
              <a:rPr lang="en-US" sz="2400" b="0" strike="noStrike" spc="-1">
                <a:solidFill>
                  <a:srgbClr val="000000"/>
                </a:solidFill>
                <a:latin typeface="Times New Roman"/>
              </a:rPr>
              <a:t>If the purchase-order document has its own schema (defined by the Purchase Order Markup Language) and the address information has its own schema (defined by the Address Markup Language), how do we indicate that the address element should conform to the Address Markup Language, while the rest of the elements conform to the Purchase Order Markup Language? We use namespaces.</a:t>
            </a:r>
            <a:endParaRPr lang="en-US" sz="2400" b="0" strike="noStrike" spc="-1">
              <a:latin typeface="Arial"/>
            </a:endParaRPr>
          </a:p>
          <a:p>
            <a:pPr>
              <a:lnSpc>
                <a:spcPct val="100000"/>
              </a:lnSpc>
            </a:pPr>
            <a:endParaRPr lang="en-US" sz="2400" b="0" strike="noStrike" spc="-1">
              <a:latin typeface="Arial"/>
            </a:endParaRPr>
          </a:p>
          <a:p>
            <a:pPr marL="347760" indent="-347400">
              <a:lnSpc>
                <a:spcPct val="100000"/>
              </a:lnSpc>
              <a:buClr>
                <a:srgbClr val="000000"/>
              </a:buClr>
              <a:buFont typeface="Symbol" charset="2"/>
              <a:buChar char=""/>
            </a:pPr>
            <a:r>
              <a:rPr lang="en-US" sz="2400" b="0" strike="noStrike" spc="-1">
                <a:solidFill>
                  <a:srgbClr val="000000"/>
                </a:solidFill>
                <a:latin typeface="Times New Roman"/>
              </a:rPr>
              <a:t>We can state that the address elements conform to Address Markup by declaring the namespace of Address Markup in the </a:t>
            </a:r>
            <a:r>
              <a:rPr lang="en-US" sz="2400" b="0" i="1" strike="noStrike" spc="-1">
                <a:solidFill>
                  <a:srgbClr val="000000"/>
                </a:solidFill>
                <a:latin typeface="Times New Roman"/>
              </a:rPr>
              <a:t>address</a:t>
            </a:r>
            <a:r>
              <a:rPr lang="en-US" sz="2400" b="0" strike="noStrike" spc="-1">
                <a:solidFill>
                  <a:srgbClr val="000000"/>
                </a:solidFill>
                <a:latin typeface="Times New Roman"/>
              </a:rPr>
              <a:t> element. We can do the same thing for the purchase order elements by declaring, in the purchaseOrder element, that they conform to the Purchase Order Markup. </a:t>
            </a:r>
            <a:r>
              <a:rPr lang="en-US" sz="2400" b="1" strike="noStrike" spc="-1">
                <a:solidFill>
                  <a:srgbClr val="0070C0"/>
                </a:solidFill>
                <a:latin typeface="Century Gothic"/>
              </a:rPr>
              <a:t>Example  2 </a:t>
            </a:r>
            <a:r>
              <a:rPr lang="en-US" sz="2400" b="0" strike="noStrike" spc="-1">
                <a:solidFill>
                  <a:srgbClr val="000000"/>
                </a:solidFill>
                <a:latin typeface="Times New Roman"/>
              </a:rPr>
              <a:t>illustrates.</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1320840" y="-3100"/>
            <a:ext cx="8785047" cy="107446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nchor="ctr"/>
          <a:lstStyle/>
          <a:p>
            <a:pPr algn="ctr">
              <a:lnSpc>
                <a:spcPct val="100000"/>
              </a:lnSpc>
            </a:pPr>
            <a:r>
              <a:rPr lang="en-US" sz="3200" b="1" strike="noStrike" spc="-1">
                <a:solidFill>
                  <a:srgbClr val="000000"/>
                </a:solidFill>
                <a:latin typeface="Times New Roman"/>
              </a:rPr>
              <a:t>Example2 :Declaring Namespaces in XML</a:t>
            </a:r>
            <a:endParaRPr lang="en-US" sz="3200" b="0" strike="noStrike" spc="-1">
              <a:latin typeface="Arial"/>
            </a:endParaRPr>
          </a:p>
          <a:p>
            <a:pPr>
              <a:lnSpc>
                <a:spcPct val="100000"/>
              </a:lnSpc>
            </a:pPr>
            <a:endParaRPr lang="en-US" sz="3200" b="0" strike="noStrike" spc="-1">
              <a:latin typeface="Arial"/>
            </a:endParaRPr>
          </a:p>
        </p:txBody>
      </p:sp>
      <p:pic>
        <p:nvPicPr>
          <p:cNvPr id="229" name="Picture 2"/>
          <p:cNvPicPr/>
          <p:nvPr/>
        </p:nvPicPr>
        <p:blipFill>
          <a:blip r:embed="rId2"/>
          <a:stretch/>
        </p:blipFill>
        <p:spPr>
          <a:xfrm>
            <a:off x="740104" y="676940"/>
            <a:ext cx="10464480" cy="5333760"/>
          </a:xfrm>
          <a:prstGeom prst="rect">
            <a:avLst/>
          </a:prstGeom>
          <a:ln w="9360">
            <a:noFill/>
          </a:ln>
        </p:spPr>
      </p:pic>
      <p:sp>
        <p:nvSpPr>
          <p:cNvPr id="230" name="CustomShape 2"/>
          <p:cNvSpPr/>
          <p:nvPr/>
        </p:nvSpPr>
        <p:spPr>
          <a:xfrm>
            <a:off x="771491" y="6043252"/>
            <a:ext cx="10640548" cy="637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800" b="1" strike="noStrike" spc="-1">
                <a:solidFill>
                  <a:srgbClr val="000000"/>
                </a:solidFill>
                <a:latin typeface="Century Gothic"/>
              </a:rPr>
              <a:t>The </a:t>
            </a:r>
            <a:r>
              <a:rPr lang="en-US" sz="1800" b="1" strike="noStrike" spc="-1">
                <a:solidFill>
                  <a:srgbClr val="000000"/>
                </a:solidFill>
                <a:latin typeface="Arial Unicode MS"/>
              </a:rPr>
              <a:t>xmlns</a:t>
            </a:r>
            <a:r>
              <a:rPr lang="en-US" sz="1800" b="1" strike="noStrike" spc="-1">
                <a:solidFill>
                  <a:srgbClr val="000000"/>
                </a:solidFill>
                <a:latin typeface="Century Gothic"/>
              </a:rPr>
              <a:t> attribute declares a specific XML namespace in the form </a:t>
            </a:r>
            <a:r>
              <a:rPr lang="en-US" sz="1800" b="1" strike="noStrike" spc="-1">
                <a:solidFill>
                  <a:srgbClr val="000000"/>
                </a:solidFill>
                <a:latin typeface="Arial Unicode MS"/>
              </a:rPr>
              <a:t>xmlns="someURI"</a:t>
            </a:r>
            <a:r>
              <a:rPr lang="en-US" sz="1800" b="1" strike="noStrike" spc="-1">
                <a:solidFill>
                  <a:srgbClr val="000000"/>
                </a:solidFill>
                <a:latin typeface="Century Gothic"/>
              </a:rPr>
              <a:t>. </a:t>
            </a:r>
            <a:endParaRPr lang="en-US" sz="18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893880" y="678240"/>
            <a:ext cx="10193470" cy="5923080"/>
          </a:xfrm>
          <a:prstGeom prst="rect">
            <a:avLst/>
          </a:prstGeom>
          <a:noFill/>
          <a:ln w="9360">
            <a:noFill/>
          </a:ln>
        </p:spPr>
        <p:style>
          <a:lnRef idx="0">
            <a:scrgbClr r="0" g="0" b="0"/>
          </a:lnRef>
          <a:fillRef idx="0">
            <a:scrgbClr r="0" g="0" b="0"/>
          </a:fillRef>
          <a:effectRef idx="0">
            <a:scrgbClr r="0" g="0" b="0"/>
          </a:effectRef>
          <a:fontRef idx="minor"/>
        </p:style>
        <p:txBody>
          <a:bodyPr lIns="0" tIns="152280" rIns="0" bIns="38160" anchor="ctr"/>
          <a:lstStyle/>
          <a:p>
            <a:pPr>
              <a:lnSpc>
                <a:spcPct val="100000"/>
              </a:lnSpc>
            </a:pPr>
            <a:r>
              <a:rPr lang="en-US" sz="2400" b="1" strike="noStrike" spc="-1">
                <a:solidFill>
                  <a:srgbClr val="FFFFFF"/>
                </a:solidFill>
                <a:latin typeface="Times New Roman"/>
              </a:rPr>
              <a:t>Default Namespaces, Prefixes, and Qualified Names</a:t>
            </a: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000" b="0" strike="noStrike" spc="-1">
                <a:solidFill>
                  <a:srgbClr val="000000"/>
                </a:solidFill>
                <a:latin typeface="Times New Roman"/>
              </a:rPr>
              <a:t>The xmlns declarations made in </a:t>
            </a:r>
            <a:r>
              <a:rPr lang="en-US" sz="2000" b="0" strike="noStrike" spc="-1">
                <a:solidFill>
                  <a:srgbClr val="0070C0"/>
                </a:solidFill>
                <a:latin typeface="Times New Roman"/>
              </a:rPr>
              <a:t>example3 </a:t>
            </a:r>
            <a:r>
              <a:rPr lang="en-US" sz="2000" b="0" strike="noStrike" spc="-1">
                <a:solidFill>
                  <a:srgbClr val="000000"/>
                </a:solidFill>
                <a:latin typeface="Times New Roman"/>
              </a:rPr>
              <a:t>defined the default namespace for the element and all its descendants.</a:t>
            </a:r>
            <a:endParaRPr lang="en-US" sz="2000" b="0" strike="noStrike" spc="-1">
              <a:latin typeface="Arial"/>
            </a:endParaRPr>
          </a:p>
          <a:p>
            <a:pPr>
              <a:lnSpc>
                <a:spcPct val="100000"/>
              </a:lnSpc>
            </a:pPr>
            <a:r>
              <a:rPr lang="en-US" sz="2000" b="0" strike="noStrike" spc="-1">
                <a:solidFill>
                  <a:srgbClr val="000000"/>
                </a:solidFill>
                <a:latin typeface="Times New Roman"/>
              </a:rPr>
              <a:t>The scope of a default namespace applies only to the element and its descendants, so the xmlns used in the address element applies only to the address, name, street, city, state, and zip elements. </a:t>
            </a:r>
            <a:endParaRPr lang="en-US" sz="2000" b="0" strike="noStrike" spc="-1">
              <a:latin typeface="Arial"/>
            </a:endParaRPr>
          </a:p>
          <a:p>
            <a:pPr>
              <a:lnSpc>
                <a:spcPct val="100000"/>
              </a:lnSpc>
            </a:pPr>
            <a:r>
              <a:rPr lang="en-US" sz="2000" b="0" strike="noStrike" spc="-1">
                <a:solidFill>
                  <a:srgbClr val="000000"/>
                </a:solidFill>
                <a:latin typeface="Times New Roman"/>
              </a:rPr>
              <a:t>The default xmlns declared in the purchaseOrder element applies to all the elements except the address elements, because the address element overrides the default namespace of the purchaseOrder element to define its own default namespace.</a:t>
            </a:r>
            <a:endParaRPr lang="en-US" sz="2000" b="0" strike="noStrike" spc="-1">
              <a:latin typeface="Arial"/>
            </a:endParaRPr>
          </a:p>
          <a:p>
            <a:pPr>
              <a:lnSpc>
                <a:spcPct val="100000"/>
              </a:lnSpc>
            </a:pPr>
            <a:r>
              <a:rPr lang="en-US" sz="2000" b="0" strike="noStrike" spc="-1">
                <a:solidFill>
                  <a:srgbClr val="000000"/>
                </a:solidFill>
                <a:latin typeface="Times New Roman"/>
              </a:rPr>
              <a:t>To simplify things, XML Namespaces defines a shorthand notation for associating elements and attributes with namespaces. You can assign an XML namespace to a prefix, then use that prefix to fully qualify each element name. </a:t>
            </a:r>
            <a:endParaRPr lang="en-US" sz="2000" b="0" strike="noStrike" spc="-1">
              <a:latin typeface="Arial"/>
            </a:endParaRPr>
          </a:p>
          <a:p>
            <a:pPr>
              <a:lnSpc>
                <a:spcPct val="100000"/>
              </a:lnSpc>
            </a:pPr>
            <a:r>
              <a:rPr lang="en-US" sz="2000" b="0" strike="noStrike" spc="-1">
                <a:solidFill>
                  <a:srgbClr val="000000"/>
                </a:solidFill>
                <a:latin typeface="Times New Roman"/>
              </a:rPr>
              <a:t>The code in </a:t>
            </a:r>
            <a:r>
              <a:rPr lang="en-US" sz="2000" b="0" strike="noStrike" spc="-1">
                <a:solidFill>
                  <a:srgbClr val="0070C0"/>
                </a:solidFill>
                <a:latin typeface="Times New Roman"/>
              </a:rPr>
              <a:t>example3</a:t>
            </a:r>
            <a:r>
              <a:rPr lang="en-US" sz="2000" b="0" strike="noStrike" spc="-1">
                <a:solidFill>
                  <a:srgbClr val="000000"/>
                </a:solidFill>
                <a:latin typeface="Times New Roman"/>
              </a:rPr>
              <a:t> assigns the prefix "addr:" to the http://www.Monson-Haefel.com/jwsbook/ADDR namespace and the prefix "po:" to the http://www.Monson-Haefel.com/jwsbook/PO namespace, then uses one prefix or the other to qualify each element.</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1422360" y="0"/>
            <a:ext cx="9209959" cy="4649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000000"/>
                </a:solidFill>
                <a:latin typeface="Century Gothic"/>
              </a:rPr>
              <a:t>Declaring and Using Namespaces Prefixes in XML</a:t>
            </a:r>
            <a:endParaRPr lang="en-US" sz="2400" b="0" strike="noStrike" spc="-1">
              <a:latin typeface="Arial"/>
            </a:endParaRPr>
          </a:p>
        </p:txBody>
      </p:sp>
      <p:pic>
        <p:nvPicPr>
          <p:cNvPr id="233" name="Picture 1"/>
          <p:cNvPicPr/>
          <p:nvPr/>
        </p:nvPicPr>
        <p:blipFill>
          <a:blip r:embed="rId2"/>
          <a:stretch/>
        </p:blipFill>
        <p:spPr>
          <a:xfrm>
            <a:off x="965377" y="714153"/>
            <a:ext cx="10394640" cy="4800240"/>
          </a:xfrm>
          <a:prstGeom prst="rect">
            <a:avLst/>
          </a:prstGeom>
          <a:ln w="9360">
            <a:noFill/>
          </a:ln>
        </p:spPr>
      </p:pic>
      <p:sp>
        <p:nvSpPr>
          <p:cNvPr id="234" name="CustomShape 2"/>
          <p:cNvSpPr/>
          <p:nvPr/>
        </p:nvSpPr>
        <p:spPr>
          <a:xfrm>
            <a:off x="1037305" y="5600858"/>
            <a:ext cx="10870920" cy="10054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000" b="1" strike="noStrike" spc="-1">
                <a:solidFill>
                  <a:srgbClr val="000000"/>
                </a:solidFill>
                <a:latin typeface="Times New Roman"/>
              </a:rPr>
              <a:t>The elements prefixed with addr: belong to the http://www.Monson-Haefel.com/jwsbook/ADDR namespace and the elements prefixed with po: belong to the </a:t>
            </a:r>
            <a:r>
              <a:rPr lang="en-US" sz="2000" b="1" u="sng" strike="noStrike" spc="-1">
                <a:solidFill>
                  <a:srgbClr val="C4E46E"/>
                </a:solidFill>
                <a:uFillTx/>
                <a:latin typeface="Times New Roman"/>
                <a:hlinkClick r:id="rId3"/>
              </a:rPr>
              <a:t>http://www.Monson-Haefel</a:t>
            </a:r>
            <a:r>
              <a:rPr lang="en-US" sz="2000" b="1" strike="noStrike" spc="-1">
                <a:solidFill>
                  <a:srgbClr val="000000"/>
                </a:solidFill>
                <a:latin typeface="Times New Roman"/>
              </a:rPr>
              <a:t>. com/jwsbook/ Purchase Order namespace.</a:t>
            </a:r>
            <a:endParaRPr lang="en-US" sz="20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XML Schema</a:t>
            </a:r>
            <a:endParaRPr lang="en-US" sz="3600" b="0" strike="noStrike" spc="-1">
              <a:solidFill>
                <a:srgbClr val="000000"/>
              </a:solidFill>
              <a:latin typeface="Century Gothic"/>
            </a:endParaRPr>
          </a:p>
        </p:txBody>
      </p:sp>
      <p:sp>
        <p:nvSpPr>
          <p:cNvPr id="236"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Schema is an XML-based alternative to DTD.</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An XML schema describes the structure of an XML document.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The XML Schema language is also referred to as XML Schema Definition (XSD).</a:t>
            </a:r>
            <a:r>
              <a:rPr lang="en-US" sz="1800" b="0" strike="noStrike" spc="-1">
                <a:solidFill>
                  <a:srgbClr val="404040"/>
                </a:solidFill>
                <a:latin typeface="Times New Roman"/>
              </a:rPr>
              <a:t> </a:t>
            </a:r>
            <a:endParaRPr lang="en-US" sz="18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Times New Roman"/>
              </a:rPr>
              <a:t>While DTDs have proven very useful over the years, they are also limited. To address limitations of DTDs, the W3C (World Wide Web Consortium), which manages the fundamental XML standards, created a new way to describe markup languages called XML schema.</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1001863" y="2151854"/>
            <a:ext cx="10206776" cy="3753065"/>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Times New Roman"/>
              </a:rPr>
              <a:t> </a:t>
            </a:r>
            <a:endParaRPr lang="en-US" sz="2000" b="0" strike="noStrike" spc="-1">
              <a:latin typeface="Arial"/>
            </a:endParaRPr>
          </a:p>
          <a:p>
            <a:pPr>
              <a:lnSpc>
                <a:spcPct val="100000"/>
              </a:lnSpc>
            </a:pPr>
            <a:r>
              <a:rPr lang="en-US" sz="2000" b="0" strike="noStrike" spc="-1">
                <a:solidFill>
                  <a:srgbClr val="000000"/>
                </a:solidFill>
                <a:latin typeface="Times New Roman"/>
              </a:rPr>
              <a:t>DTDs have done an adequate job of telling us how elements and attributes are organized in a markup language, but they fail to address data typing</a:t>
            </a:r>
            <a:endParaRPr lang="en-US" sz="2000" b="0" strike="noStrike" spc="-1">
              <a:latin typeface="Arial"/>
            </a:endParaRPr>
          </a:p>
          <a:p>
            <a:pPr>
              <a:lnSpc>
                <a:spcPct val="100000"/>
              </a:lnSpc>
            </a:pPr>
            <a:r>
              <a:rPr lang="en-US" sz="2000" b="0" strike="noStrike" spc="-1">
                <a:solidFill>
                  <a:srgbClr val="000000"/>
                </a:solidFill>
                <a:latin typeface="Times New Roman"/>
              </a:rPr>
              <a:t> </a:t>
            </a:r>
            <a:endParaRPr lang="en-US" sz="2000" b="0" strike="noStrike" spc="-1">
              <a:latin typeface="Arial"/>
            </a:endParaRPr>
          </a:p>
          <a:p>
            <a:pPr>
              <a:lnSpc>
                <a:spcPct val="100000"/>
              </a:lnSpc>
            </a:pPr>
            <a:r>
              <a:rPr lang="en-US" sz="2000" b="0" strike="noStrike" spc="-1">
                <a:solidFill>
                  <a:srgbClr val="000000"/>
                </a:solidFill>
                <a:latin typeface="Times New Roman"/>
              </a:rPr>
              <a:t>XML schema, by contrast, provides a much stronger type system. Many believe that XML schema is superior to DTD because it defines a richer type system, which includes simple primitives (integer, double, boolean, among others) as well as facilities for more complex types. XML schema facilitates type inheritance, which allows simple or complex types to be extended or restricted to create new types.</a:t>
            </a:r>
            <a:endParaRPr lang="en-US" sz="2000" b="0" strike="noStrike" spc="-1">
              <a:latin typeface="Arial"/>
            </a:endParaRPr>
          </a:p>
          <a:p>
            <a:pPr>
              <a:lnSpc>
                <a:spcPct val="100000"/>
              </a:lnSpc>
            </a:pPr>
            <a:r>
              <a:rPr lang="en-US" sz="2000" b="0" strike="noStrike" spc="-1">
                <a:solidFill>
                  <a:srgbClr val="000000"/>
                </a:solidFill>
                <a:latin typeface="Times New Roman"/>
              </a:rPr>
              <a:t> </a:t>
            </a:r>
            <a:endParaRPr lang="en-US" sz="2000" b="0" strike="noStrike" spc="-1">
              <a:latin typeface="Arial"/>
            </a:endParaRPr>
          </a:p>
          <a:p>
            <a:pPr>
              <a:lnSpc>
                <a:spcPct val="100000"/>
              </a:lnSpc>
            </a:pPr>
            <a:r>
              <a:rPr lang="en-US" sz="2000" b="0" strike="noStrike" spc="-1">
                <a:solidFill>
                  <a:srgbClr val="000000"/>
                </a:solidFill>
                <a:latin typeface="Times New Roman"/>
              </a:rPr>
              <a:t>In addition, XML schema supports the use of XML namespaces to create compound documents composed of multiple markup languages.</a:t>
            </a:r>
            <a:endParaRPr lang="en-US" sz="2000" b="0" strike="noStrike" spc="-1">
              <a:latin typeface="Arial"/>
            </a:endParaRPr>
          </a:p>
          <a:p>
            <a:pPr>
              <a:lnSpc>
                <a:spcPct val="100000"/>
              </a:lnSpc>
            </a:pPr>
            <a:endParaRPr lang="en-US" sz="2000" b="0" strike="noStrike" spc="-1">
              <a:latin typeface="Arial"/>
            </a:endParaRPr>
          </a:p>
        </p:txBody>
      </p:sp>
      <p:sp>
        <p:nvSpPr>
          <p:cNvPr id="238" name="CustomShape 2"/>
          <p:cNvSpPr/>
          <p:nvPr/>
        </p:nvSpPr>
        <p:spPr>
          <a:xfrm>
            <a:off x="1000080" y="728640"/>
            <a:ext cx="870084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r>
              <a:rPr lang="en-US" sz="2400" b="1" strike="noStrike" spc="-1">
                <a:solidFill>
                  <a:srgbClr val="FFFFFF"/>
                </a:solidFill>
                <a:latin typeface="Times New Roman"/>
              </a:rPr>
              <a:t>Why XML Schema Is Preferred to DTDs in Web Services:</a:t>
            </a:r>
            <a:endParaRPr lang="en-US" sz="2400" b="0" strike="noStrike" spc="-1">
              <a:latin typeface="Arial"/>
            </a:endParaRPr>
          </a:p>
          <a:p>
            <a:pPr>
              <a:lnSpc>
                <a:spcPct val="100000"/>
              </a:lnSpc>
            </a:pP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An XML Schema:</a:t>
            </a:r>
            <a:endParaRPr lang="en-US" sz="3600" b="0" strike="noStrike" spc="-1">
              <a:solidFill>
                <a:srgbClr val="000000"/>
              </a:solidFill>
              <a:latin typeface="Century Gothic"/>
            </a:endParaRPr>
          </a:p>
        </p:txBody>
      </p:sp>
      <p:sp>
        <p:nvSpPr>
          <p:cNvPr id="240"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elements that can appear in a document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attributes that can appear in a document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which elements are child elements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the order of child elements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the number of child elements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whether an element is empty or can include text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data types for elements and attributes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defines default and fixed values for elements and attributes</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XML Replacing DTDs:</a:t>
            </a:r>
            <a:endParaRPr lang="en-US" sz="3600" b="0" strike="noStrike" spc="-1">
              <a:solidFill>
                <a:srgbClr val="000000"/>
              </a:solidFill>
              <a:latin typeface="Century Gothic"/>
            </a:endParaRPr>
          </a:p>
        </p:txBody>
      </p:sp>
      <p:sp>
        <p:nvSpPr>
          <p:cNvPr id="242"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pPr>
            <a:r>
              <a:rPr lang="en-US" sz="1800" b="0" strike="noStrike" spc="-1">
                <a:solidFill>
                  <a:srgbClr val="404040"/>
                </a:solidFill>
                <a:latin typeface="Century Gothic"/>
              </a:rPr>
              <a:t>Here are some reasons: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Schemas are richer and more powerful than DTDs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Schemas are written in XML</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Schemas support data types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Schemas support namespaces</a:t>
            </a:r>
          </a:p>
          <a:p>
            <a:pPr marL="343080" indent="-342720">
              <a:lnSpc>
                <a:spcPct val="100000"/>
              </a:lnSpc>
              <a:spcBef>
                <a:spcPts val="1001"/>
              </a:spcBef>
            </a:pPr>
            <a:b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882720" y="2322000"/>
            <a:ext cx="9998640" cy="426672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Introduced by World wide web consortium, W3C, in 1994 as a subset of SGML.</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was designed to describe data.</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is a software- and hardware-independent tool for carrying information.</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is easy to learn.</a:t>
            </a:r>
          </a:p>
          <a:p>
            <a:pPr marL="343080" indent="-342720">
              <a:lnSpc>
                <a:spcPct val="150000"/>
              </a:lnSpc>
              <a:spcBef>
                <a:spcPts val="1001"/>
              </a:spcBef>
              <a:buClr>
                <a:srgbClr val="ACD433"/>
              </a:buClr>
              <a:buSzPct val="80000"/>
              <a:buFont typeface="Arial"/>
              <a:buChar char="•"/>
            </a:pPr>
            <a:r>
              <a:rPr lang="en-US" sz="1800" b="0" strike="noStrike" spc="-1">
                <a:solidFill>
                  <a:srgbClr val="404040"/>
                </a:solidFill>
                <a:latin typeface="Century Gothic"/>
              </a:rPr>
              <a:t>XML- the extensible Markup Language- is the meta-language- a  language for defining other languages.</a:t>
            </a:r>
          </a:p>
          <a:p>
            <a:pPr marL="343080" indent="-342720">
              <a:lnSpc>
                <a:spcPct val="150000"/>
              </a:lnSpc>
              <a:spcBef>
                <a:spcPts val="1001"/>
              </a:spcBef>
              <a:buClr>
                <a:srgbClr val="ACD433"/>
              </a:buClr>
              <a:buSzPct val="80000"/>
              <a:buFont typeface="Arial"/>
              <a:buChar char="•"/>
            </a:pPr>
            <a:r>
              <a:rPr lang="en-US" sz="1800" b="0" strike="noStrike" spc="-1">
                <a:solidFill>
                  <a:srgbClr val="404040"/>
                </a:solidFill>
                <a:latin typeface="Century Gothic"/>
              </a:rPr>
              <a:t>XML defines the rules for creating XML markup languages. </a:t>
            </a:r>
          </a:p>
          <a:p>
            <a:pPr marL="343080" indent="-342720">
              <a:lnSpc>
                <a:spcPct val="150000"/>
              </a:lnSpc>
              <a:spcBef>
                <a:spcPts val="1001"/>
              </a:spcBef>
              <a:buClr>
                <a:srgbClr val="ACD433"/>
              </a:buClr>
              <a:buSzPct val="80000"/>
              <a:buFont typeface="Arial"/>
              <a:buChar char="•"/>
            </a:pPr>
            <a:r>
              <a:rPr lang="en-US" sz="1800" b="0" strike="noStrike" spc="-1">
                <a:solidFill>
                  <a:srgbClr val="404040"/>
                </a:solidFill>
                <a:latin typeface="Century Gothic"/>
              </a:rPr>
              <a:t>An XML markup defines a set of tags that are used to organize and describe the text. The tags are usually </a:t>
            </a:r>
            <a:r>
              <a:rPr lang="en-US" sz="1800" b="1" strike="noStrike" spc="-1">
                <a:solidFill>
                  <a:srgbClr val="404040"/>
                </a:solidFill>
                <a:latin typeface="Century Gothic"/>
              </a:rPr>
              <a:t>paired</a:t>
            </a:r>
            <a:r>
              <a:rPr lang="en-US" sz="1800" b="0" strike="noStrike" spc="-1">
                <a:solidFill>
                  <a:srgbClr val="404040"/>
                </a:solidFill>
                <a:latin typeface="Century Gothic"/>
              </a:rPr>
              <a:t>, as </a:t>
            </a:r>
            <a:r>
              <a:rPr lang="en-US" sz="1800" b="1" strike="noStrike" spc="-1">
                <a:solidFill>
                  <a:srgbClr val="404040"/>
                </a:solidFill>
                <a:latin typeface="Century Gothic"/>
              </a:rPr>
              <a:t>start tag </a:t>
            </a:r>
            <a:r>
              <a:rPr lang="en-US" sz="1800" b="0" strike="noStrike" spc="-1">
                <a:solidFill>
                  <a:srgbClr val="404040"/>
                </a:solidFill>
                <a:latin typeface="Century Gothic"/>
              </a:rPr>
              <a:t>and </a:t>
            </a:r>
            <a:r>
              <a:rPr lang="en-US" sz="1800" b="1" strike="noStrike" spc="-1">
                <a:solidFill>
                  <a:srgbClr val="404040"/>
                </a:solidFill>
                <a:latin typeface="Century Gothic"/>
              </a:rPr>
              <a:t>end tag</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Shape 1"/>
          <p:cNvSpPr txBox="1"/>
          <p:nvPr/>
        </p:nvSpPr>
        <p:spPr>
          <a:xfrm>
            <a:off x="1009663" y="2073659"/>
            <a:ext cx="10972440" cy="432540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A simple XML document:</a:t>
            </a:r>
          </a:p>
          <a:p>
            <a:pPr marL="343080" indent="-342720">
              <a:lnSpc>
                <a:spcPct val="100000"/>
              </a:lnSpc>
              <a:spcBef>
                <a:spcPts val="1001"/>
              </a:spcBef>
            </a:pPr>
            <a:r>
              <a:rPr lang="en-US" sz="1800" b="0" strike="noStrike" spc="-1">
                <a:solidFill>
                  <a:srgbClr val="404040"/>
                </a:solidFill>
                <a:latin typeface="Century Gothic"/>
              </a:rPr>
              <a:t>?xml version="1.0"?&gt;</a:t>
            </a:r>
            <a:br/>
            <a:r>
              <a:rPr lang="en-US" sz="1800" b="0" strike="noStrike" spc="-1">
                <a:solidFill>
                  <a:srgbClr val="404040"/>
                </a:solidFill>
                <a:latin typeface="Century Gothic"/>
              </a:rPr>
              <a:t>&lt;note&gt;</a:t>
            </a:r>
            <a:br/>
            <a:r>
              <a:rPr lang="en-US" sz="1800" b="0" strike="noStrike" spc="-1">
                <a:solidFill>
                  <a:srgbClr val="404040"/>
                </a:solidFill>
                <a:latin typeface="Century Gothic"/>
              </a:rPr>
              <a:t>  &lt;to&gt;Ahmed&lt;/to&gt;</a:t>
            </a:r>
            <a:br/>
            <a:r>
              <a:rPr lang="en-US" sz="1800" b="0" strike="noStrike" spc="-1">
                <a:solidFill>
                  <a:srgbClr val="404040"/>
                </a:solidFill>
                <a:latin typeface="Century Gothic"/>
              </a:rPr>
              <a:t>  &lt;from&gt;Ali&lt;/from&gt;</a:t>
            </a:r>
            <a:br/>
            <a:r>
              <a:rPr lang="en-US" sz="1800" b="0" strike="noStrike" spc="-1">
                <a:solidFill>
                  <a:srgbClr val="404040"/>
                </a:solidFill>
                <a:latin typeface="Century Gothic"/>
              </a:rPr>
              <a:t>  &lt;heading&gt;Reminder&lt;/heading&gt;</a:t>
            </a:r>
            <a:br/>
            <a:r>
              <a:rPr lang="en-US" sz="1800" b="0" strike="noStrike" spc="-1">
                <a:solidFill>
                  <a:srgbClr val="404040"/>
                </a:solidFill>
                <a:latin typeface="Century Gothic"/>
              </a:rPr>
              <a:t>  &lt;body&gt;Don't forget me this weekend!&lt;/body&gt;</a:t>
            </a:r>
            <a:br/>
            <a:r>
              <a:rPr lang="en-US" sz="1800" b="0" strike="noStrike" spc="-1">
                <a:solidFill>
                  <a:srgbClr val="404040"/>
                </a:solidFill>
                <a:latin typeface="Century Gothic"/>
              </a:rPr>
              <a:t>&lt;/note&gt;</a:t>
            </a:r>
          </a:p>
          <a:p>
            <a:pPr marL="343080" indent="-342720">
              <a:lnSpc>
                <a:spcPct val="100000"/>
              </a:lnSpc>
              <a:spcBef>
                <a:spcPts val="1001"/>
              </a:spcBef>
            </a:pPr>
            <a:r>
              <a:rPr lang="en-US" sz="1800" b="0" strike="noStrike" spc="-1">
                <a:solidFill>
                  <a:srgbClr val="404040"/>
                </a:solidFill>
                <a:latin typeface="Century Gothic"/>
              </a:rPr>
              <a:t>It’s DTD:</a:t>
            </a:r>
          </a:p>
          <a:p>
            <a:pPr marL="343080" indent="-342720">
              <a:lnSpc>
                <a:spcPct val="100000"/>
              </a:lnSpc>
              <a:spcBef>
                <a:spcPts val="1001"/>
              </a:spcBef>
            </a:pPr>
            <a:r>
              <a:rPr lang="en-US" sz="1800" b="0" strike="noStrike" spc="-1">
                <a:solidFill>
                  <a:srgbClr val="404040"/>
                </a:solidFill>
                <a:latin typeface="Century Gothic"/>
              </a:rPr>
              <a:t>&lt;!ELEMENT note (to, from, heading, body)&gt;</a:t>
            </a:r>
            <a:br/>
            <a:r>
              <a:rPr lang="en-US" sz="1800" b="0" strike="noStrike" spc="-1">
                <a:solidFill>
                  <a:srgbClr val="404040"/>
                </a:solidFill>
                <a:latin typeface="Century Gothic"/>
              </a:rPr>
              <a:t>&lt;!ELEMENT to (#PCDATA)&gt;</a:t>
            </a:r>
            <a:br/>
            <a:r>
              <a:rPr lang="en-US" sz="1800" b="0" strike="noStrike" spc="-1">
                <a:solidFill>
                  <a:srgbClr val="404040"/>
                </a:solidFill>
                <a:latin typeface="Century Gothic"/>
              </a:rPr>
              <a:t>&lt;!ELEMENT from (#PCDATA)&gt;</a:t>
            </a:r>
            <a:br/>
            <a:r>
              <a:rPr lang="en-US" sz="1800" b="0" strike="noStrike" spc="-1">
                <a:solidFill>
                  <a:srgbClr val="404040"/>
                </a:solidFill>
                <a:latin typeface="Century Gothic"/>
              </a:rPr>
              <a:t>&lt;!ELEMENT heading (#PCDATA)&gt;</a:t>
            </a:r>
            <a:br/>
            <a:r>
              <a:rPr lang="en-US" sz="1800" b="0" strike="noStrike" spc="-1">
                <a:solidFill>
                  <a:srgbClr val="404040"/>
                </a:solidFill>
                <a:latin typeface="Century Gothic"/>
              </a:rPr>
              <a:t>&lt;!ELEMENT body (#PCDATA)&gt;</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Schema (.xsd file format)</a:t>
            </a:r>
            <a:endParaRPr lang="en-US" sz="3600" b="0" strike="noStrike" spc="-1">
              <a:solidFill>
                <a:srgbClr val="000000"/>
              </a:solidFill>
              <a:latin typeface="Century Gothic"/>
            </a:endParaRPr>
          </a:p>
        </p:txBody>
      </p:sp>
      <p:sp>
        <p:nvSpPr>
          <p:cNvPr id="245" name="TextShape 2"/>
          <p:cNvSpPr txBox="1"/>
          <p:nvPr/>
        </p:nvSpPr>
        <p:spPr>
          <a:xfrm>
            <a:off x="609480" y="2085840"/>
            <a:ext cx="10972440" cy="4466880"/>
          </a:xfrm>
          <a:prstGeom prst="rect">
            <a:avLst/>
          </a:prstGeom>
          <a:noFill/>
          <a:ln>
            <a:noFill/>
          </a:ln>
        </p:spPr>
        <p:txBody>
          <a:bodyPr anchor="t">
            <a:normAutofit/>
          </a:bodyPr>
          <a:lstStyle/>
          <a:p>
            <a:pPr marL="342900" indent="-342265">
              <a:lnSpc>
                <a:spcPct val="100000"/>
              </a:lnSpc>
              <a:spcBef>
                <a:spcPts val="1001"/>
              </a:spcBef>
              <a:buClr>
                <a:srgbClr val="ACD433"/>
              </a:buClr>
              <a:buSzPct val="80000"/>
              <a:buFont typeface="Wingdings 3" charset="2"/>
              <a:buChar char=""/>
            </a:pPr>
            <a:r>
              <a:rPr lang="en-US" sz="1800" b="0" strike="noStrike" spc="-1" dirty="0">
                <a:solidFill>
                  <a:srgbClr val="404040"/>
                </a:solidFill>
                <a:latin typeface="Century Gothic"/>
              </a:rPr>
              <a:t>&lt;?xml version="1.0"?&gt;</a:t>
            </a:r>
            <a:br>
              <a:rPr dirty="0"/>
            </a:br>
            <a:r>
              <a:rPr lang="en-US" sz="1800" b="0" strike="noStrike" spc="-1" dirty="0">
                <a:solidFill>
                  <a:srgbClr val="404040"/>
                </a:solidFill>
                <a:latin typeface="Century Gothic"/>
              </a:rPr>
              <a:t>&lt;</a:t>
            </a:r>
            <a:r>
              <a:rPr lang="en-US" sz="1800" b="0" strike="noStrike" spc="-1" dirty="0" err="1">
                <a:solidFill>
                  <a:srgbClr val="404040"/>
                </a:solidFill>
                <a:latin typeface="Century Gothic"/>
              </a:rPr>
              <a:t>xs:schema</a:t>
            </a:r>
            <a:r>
              <a:rPr lang="en-US" sz="1800" b="0" strike="noStrike" spc="-1" dirty="0">
                <a:solidFill>
                  <a:srgbClr val="404040"/>
                </a:solidFill>
                <a:latin typeface="Century Gothic"/>
              </a:rPr>
              <a:t> </a:t>
            </a:r>
            <a:r>
              <a:rPr lang="en-US" sz="1800" b="0" strike="noStrike" spc="-1" dirty="0" err="1">
                <a:solidFill>
                  <a:srgbClr val="404040"/>
                </a:solidFill>
                <a:latin typeface="Century Gothic"/>
              </a:rPr>
              <a:t>xmlns:xs</a:t>
            </a:r>
            <a:r>
              <a:rPr lang="en-US" sz="1800" b="0" strike="noStrike" spc="-1" dirty="0">
                <a:solidFill>
                  <a:srgbClr val="404040"/>
                </a:solidFill>
                <a:latin typeface="Century Gothic"/>
              </a:rPr>
              <a:t>="http://www.w3.org/2001/XMLSchema</a:t>
            </a:r>
            <a:r>
              <a:rPr lang="en-US" spc="-1" dirty="0">
                <a:solidFill>
                  <a:srgbClr val="404040"/>
                </a:solidFill>
                <a:latin typeface="Century Gothic"/>
              </a:rPr>
              <a:t>"&gt;</a:t>
            </a:r>
            <a:br>
              <a:rPr dirty="0"/>
            </a:br>
            <a:br>
              <a:rPr dirty="0"/>
            </a:br>
            <a:r>
              <a:rPr lang="en-US" sz="1800" b="0" strike="noStrike" spc="-1" dirty="0">
                <a:solidFill>
                  <a:srgbClr val="404040"/>
                </a:solidFill>
                <a:latin typeface="Century Gothic"/>
              </a:rPr>
              <a:t>&lt;</a:t>
            </a:r>
            <a:r>
              <a:rPr lang="en-US" sz="1800" b="0" strike="noStrike" spc="-1" dirty="0" err="1">
                <a:solidFill>
                  <a:srgbClr val="404040"/>
                </a:solidFill>
                <a:latin typeface="Century Gothic"/>
              </a:rPr>
              <a:t>xs:element</a:t>
            </a:r>
            <a:r>
              <a:rPr lang="en-US" sz="1800" b="0" strike="noStrike" spc="-1" dirty="0">
                <a:solidFill>
                  <a:srgbClr val="404040"/>
                </a:solidFill>
                <a:latin typeface="Century Gothic"/>
              </a:rPr>
              <a:t> name="note“ type=“</a:t>
            </a:r>
            <a:r>
              <a:rPr lang="en-US" sz="1800" b="0" strike="noStrike" spc="-1" dirty="0" err="1">
                <a:solidFill>
                  <a:srgbClr val="404040"/>
                </a:solidFill>
                <a:latin typeface="Century Gothic"/>
              </a:rPr>
              <a:t>mytype</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xs:complexType</a:t>
            </a:r>
            <a:r>
              <a:rPr lang="en-US" sz="1800" b="0" strike="noStrike" spc="-1" dirty="0">
                <a:solidFill>
                  <a:srgbClr val="404040"/>
                </a:solidFill>
                <a:latin typeface="Century Gothic"/>
              </a:rPr>
              <a:t> name=“</a:t>
            </a:r>
            <a:r>
              <a:rPr lang="en-US" sz="1800" b="0" strike="noStrike" spc="-1" dirty="0" err="1">
                <a:solidFill>
                  <a:srgbClr val="404040"/>
                </a:solidFill>
                <a:latin typeface="Century Gothic"/>
              </a:rPr>
              <a:t>mytype</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xs:sequence</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xs:element</a:t>
            </a:r>
            <a:r>
              <a:rPr lang="en-US" sz="1800" b="0" strike="noStrike" spc="-1" dirty="0">
                <a:solidFill>
                  <a:srgbClr val="404040"/>
                </a:solidFill>
                <a:latin typeface="Century Gothic"/>
              </a:rPr>
              <a:t> name="to" type="</a:t>
            </a:r>
            <a:r>
              <a:rPr lang="en-US" sz="1800" b="0" strike="noStrike" spc="-1" dirty="0" err="1">
                <a:solidFill>
                  <a:srgbClr val="404040"/>
                </a:solidFill>
                <a:latin typeface="Century Gothic"/>
              </a:rPr>
              <a:t>xs:string</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xs:element</a:t>
            </a:r>
            <a:r>
              <a:rPr lang="en-US" sz="1800" b="0" strike="noStrike" spc="-1" dirty="0">
                <a:solidFill>
                  <a:srgbClr val="404040"/>
                </a:solidFill>
                <a:latin typeface="Century Gothic"/>
              </a:rPr>
              <a:t> name="from" type="</a:t>
            </a:r>
            <a:r>
              <a:rPr lang="en-US" sz="1800" b="0" strike="noStrike" spc="-1" dirty="0" err="1">
                <a:solidFill>
                  <a:srgbClr val="404040"/>
                </a:solidFill>
                <a:latin typeface="Century Gothic"/>
              </a:rPr>
              <a:t>xs:string</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xs:element</a:t>
            </a:r>
            <a:r>
              <a:rPr lang="en-US" sz="1800" b="0" strike="noStrike" spc="-1" dirty="0">
                <a:solidFill>
                  <a:srgbClr val="404040"/>
                </a:solidFill>
                <a:latin typeface="Century Gothic"/>
              </a:rPr>
              <a:t> name="heading" type="</a:t>
            </a:r>
            <a:r>
              <a:rPr lang="en-US" sz="1800" b="0" strike="noStrike" spc="-1" dirty="0" err="1">
                <a:solidFill>
                  <a:srgbClr val="404040"/>
                </a:solidFill>
                <a:latin typeface="Century Gothic"/>
              </a:rPr>
              <a:t>xs:string</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xs:element</a:t>
            </a:r>
            <a:r>
              <a:rPr lang="en-US" sz="1800" b="0" strike="noStrike" spc="-1" dirty="0">
                <a:solidFill>
                  <a:srgbClr val="404040"/>
                </a:solidFill>
                <a:latin typeface="Century Gothic"/>
              </a:rPr>
              <a:t> name="body" type="</a:t>
            </a:r>
            <a:r>
              <a:rPr lang="en-US" sz="1800" b="0" strike="noStrike" spc="-1" dirty="0" err="1">
                <a:solidFill>
                  <a:srgbClr val="404040"/>
                </a:solidFill>
                <a:latin typeface="Century Gothic"/>
              </a:rPr>
              <a:t>xs:string</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xs:sequence</a:t>
            </a:r>
            <a:r>
              <a:rPr lang="en-US" sz="1800" b="0" strike="noStrike" spc="-1" dirty="0">
                <a:solidFill>
                  <a:srgbClr val="404040"/>
                </a:solidFill>
                <a:latin typeface="Century Gothic"/>
              </a:rPr>
              <a:t>&gt;</a:t>
            </a:r>
            <a:br>
              <a:rPr dirty="0"/>
            </a:br>
            <a:r>
              <a:rPr lang="en-US" sz="1800" b="0" strike="noStrike" spc="-1" dirty="0">
                <a:solidFill>
                  <a:srgbClr val="404040"/>
                </a:solidFill>
                <a:latin typeface="Century Gothic"/>
              </a:rPr>
              <a:t>  &lt;/</a:t>
            </a:r>
            <a:r>
              <a:rPr lang="en-US" sz="1800" b="0" strike="noStrike" spc="-1" dirty="0" err="1">
                <a:solidFill>
                  <a:srgbClr val="404040"/>
                </a:solidFill>
                <a:latin typeface="Century Gothic"/>
              </a:rPr>
              <a:t>xs:complexType</a:t>
            </a:r>
            <a:r>
              <a:rPr lang="en-US" sz="1800" b="0" strike="noStrike" spc="-1" dirty="0">
                <a:solidFill>
                  <a:srgbClr val="404040"/>
                </a:solidFill>
                <a:latin typeface="Century Gothic"/>
              </a:rPr>
              <a:t>&gt;</a:t>
            </a:r>
            <a:br>
              <a:rPr dirty="0"/>
            </a:br>
            <a:br>
              <a:rPr dirty="0"/>
            </a:br>
            <a:r>
              <a:rPr lang="en-US" sz="1800" b="0" strike="noStrike" spc="-1" dirty="0">
                <a:solidFill>
                  <a:srgbClr val="404040"/>
                </a:solidFill>
                <a:latin typeface="Century Gothic"/>
              </a:rPr>
              <a:t>&lt;/</a:t>
            </a:r>
            <a:r>
              <a:rPr lang="en-US" sz="1800" b="0" strike="noStrike" spc="-1" dirty="0" err="1">
                <a:solidFill>
                  <a:srgbClr val="404040"/>
                </a:solidFill>
                <a:latin typeface="Century Gothic"/>
              </a:rPr>
              <a:t>xs:schema</a:t>
            </a:r>
            <a:r>
              <a:rPr lang="en-US" sz="1800" b="0" strike="noStrike" spc="-1" dirty="0">
                <a:solidFill>
                  <a:srgbClr val="404040"/>
                </a:solidFill>
                <a:latin typeface="Century Gothic"/>
              </a:rPr>
              <a:t>&gt;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Reference to XML Schema</a:t>
            </a:r>
            <a:endParaRPr lang="en-US" sz="3600" b="0" strike="noStrike" spc="-1">
              <a:solidFill>
                <a:srgbClr val="000000"/>
              </a:solidFill>
              <a:latin typeface="Century Gothic"/>
            </a:endParaRPr>
          </a:p>
        </p:txBody>
      </p:sp>
      <p:sp>
        <p:nvSpPr>
          <p:cNvPr id="247" name="TextShape 2"/>
          <p:cNvSpPr txBox="1"/>
          <p:nvPr/>
        </p:nvSpPr>
        <p:spPr>
          <a:xfrm>
            <a:off x="1225764" y="2532636"/>
            <a:ext cx="8760960" cy="3416040"/>
          </a:xfrm>
          <a:prstGeom prst="rect">
            <a:avLst/>
          </a:prstGeom>
          <a:noFill/>
          <a:ln>
            <a:noFill/>
          </a:ln>
        </p:spPr>
        <p:txBody>
          <a:bodyPr anchor="t">
            <a:normAutofit fontScale="85000" lnSpcReduction="20000"/>
          </a:bodyPr>
          <a:lstStyle/>
          <a:p>
            <a:pPr marL="342900" indent="-342265">
              <a:spcBef>
                <a:spcPts val="1001"/>
              </a:spcBef>
            </a:pPr>
            <a:r>
              <a:rPr lang="en-US" spc="-1">
                <a:solidFill>
                  <a:srgbClr val="404040"/>
                </a:solidFill>
                <a:latin typeface="Century Gothic"/>
              </a:rPr>
              <a:t>DTD is refered as follows:</a:t>
            </a:r>
            <a:endParaRPr lang="en-US" spc="-1" dirty="0">
              <a:solidFill>
                <a:srgbClr val="404040"/>
              </a:solidFill>
              <a:latin typeface="Century Gothic"/>
            </a:endParaRPr>
          </a:p>
          <a:p>
            <a:pPr marL="342900" indent="-342265">
              <a:spcBef>
                <a:spcPts val="1001"/>
              </a:spcBef>
            </a:pPr>
            <a:r>
              <a:rPr lang="en-US" spc="-1">
                <a:ea typeface="+mn-lt"/>
                <a:cs typeface="+mn-lt"/>
              </a:rPr>
              <a:t>&lt;!DOCTYPE note SYSTEM "https://www.w3schools.com/xml/note.dtd"&gt;</a:t>
            </a:r>
            <a:endParaRPr lang="en-US"/>
          </a:p>
          <a:p>
            <a:pPr marL="342900" indent="-342265">
              <a:spcBef>
                <a:spcPts val="1001"/>
              </a:spcBef>
            </a:pPr>
            <a:endParaRPr lang="en-US" spc="-1" dirty="0">
              <a:solidFill>
                <a:srgbClr val="404040"/>
              </a:solidFill>
              <a:latin typeface="Century Gothic"/>
            </a:endParaRPr>
          </a:p>
          <a:p>
            <a:pPr marL="342900" indent="-342265">
              <a:lnSpc>
                <a:spcPct val="100000"/>
              </a:lnSpc>
              <a:spcBef>
                <a:spcPts val="1001"/>
              </a:spcBef>
            </a:pPr>
            <a:r>
              <a:rPr lang="en-US" sz="1800" b="0" strike="noStrike" spc="-1">
                <a:solidFill>
                  <a:srgbClr val="404040"/>
                </a:solidFill>
                <a:latin typeface="Century Gothic"/>
              </a:rPr>
              <a:t>This XML document has a reference to an XML Schema:</a:t>
            </a:r>
            <a:endParaRPr lang="en-US"/>
          </a:p>
          <a:p>
            <a:pPr marL="342900" indent="-342265">
              <a:lnSpc>
                <a:spcPct val="100000"/>
              </a:lnSpc>
              <a:spcBef>
                <a:spcPts val="1001"/>
              </a:spcBef>
            </a:pPr>
            <a:r>
              <a:rPr lang="en-US" sz="1800" b="0" strike="noStrike" spc="-1" dirty="0">
                <a:solidFill>
                  <a:srgbClr val="404040"/>
                </a:solidFill>
                <a:latin typeface="Century Gothic"/>
              </a:rPr>
              <a:t>&lt;?xml version="1.0"?&gt;</a:t>
            </a:r>
            <a:br>
              <a:rPr dirty="0"/>
            </a:br>
            <a:br>
              <a:rPr dirty="0"/>
            </a:br>
            <a:r>
              <a:rPr lang="en-US" sz="1800" b="0" strike="noStrike" spc="-1" dirty="0">
                <a:solidFill>
                  <a:srgbClr val="404040"/>
                </a:solidFill>
                <a:latin typeface="Century Gothic"/>
              </a:rPr>
              <a:t>&lt;note</a:t>
            </a:r>
            <a:br>
              <a:rPr dirty="0"/>
            </a:br>
            <a:r>
              <a:rPr lang="en-US" sz="1800" b="0" strike="noStrike" spc="-1" dirty="0" err="1">
                <a:solidFill>
                  <a:srgbClr val="404040"/>
                </a:solidFill>
                <a:latin typeface="Century Gothic"/>
              </a:rPr>
              <a:t>xmlns</a:t>
            </a:r>
            <a:r>
              <a:rPr lang="en-US" sz="1800" b="0" strike="noStrike" spc="-1" dirty="0">
                <a:solidFill>
                  <a:srgbClr val="404040"/>
                </a:solidFill>
                <a:latin typeface="Century Gothic"/>
              </a:rPr>
              <a:t>="http://www.w3schools.com"</a:t>
            </a:r>
            <a:br>
              <a:rPr dirty="0"/>
            </a:br>
            <a:r>
              <a:rPr lang="en-US" sz="1800" b="0" strike="noStrike" spc="-1" dirty="0" err="1">
                <a:solidFill>
                  <a:srgbClr val="404040"/>
                </a:solidFill>
                <a:latin typeface="Century Gothic"/>
              </a:rPr>
              <a:t>xmlns:xsi</a:t>
            </a:r>
            <a:r>
              <a:rPr lang="en-US" sz="1800" b="0" strike="noStrike" spc="-1" dirty="0">
                <a:solidFill>
                  <a:srgbClr val="404040"/>
                </a:solidFill>
                <a:latin typeface="Century Gothic"/>
              </a:rPr>
              <a:t>="http://www.w3.org/2001/XMLSchema-instance"</a:t>
            </a:r>
            <a:br>
              <a:rPr dirty="0"/>
            </a:br>
            <a:r>
              <a:rPr lang="en-US" sz="1800" b="0" strike="noStrike" spc="-1" dirty="0" err="1">
                <a:solidFill>
                  <a:srgbClr val="404040"/>
                </a:solidFill>
                <a:latin typeface="Century Gothic"/>
              </a:rPr>
              <a:t>xsi:schemaLocation</a:t>
            </a:r>
            <a:r>
              <a:rPr lang="en-US" sz="1800" b="0" strike="noStrike" spc="-1" dirty="0">
                <a:solidFill>
                  <a:srgbClr val="404040"/>
                </a:solidFill>
                <a:latin typeface="Century Gothic"/>
              </a:rPr>
              <a:t>="http://www.w3schools.com note.xsd"&gt;</a:t>
            </a:r>
            <a:br>
              <a:rPr dirty="0"/>
            </a:br>
            <a:r>
              <a:rPr lang="en-US" sz="1800" b="0" strike="noStrike" spc="-1" dirty="0">
                <a:solidFill>
                  <a:srgbClr val="404040"/>
                </a:solidFill>
                <a:latin typeface="Century Gothic"/>
              </a:rPr>
              <a:t>  &lt;to&gt;Ahmed&lt;/to&gt;</a:t>
            </a:r>
            <a:br>
              <a:rPr dirty="0"/>
            </a:br>
            <a:r>
              <a:rPr lang="en-US" sz="1800" b="0" strike="noStrike" spc="-1" dirty="0">
                <a:solidFill>
                  <a:srgbClr val="404040"/>
                </a:solidFill>
                <a:latin typeface="Century Gothic"/>
              </a:rPr>
              <a:t>  &lt;from&gt;Ali&lt;/from&gt;</a:t>
            </a:r>
            <a:br>
              <a:rPr dirty="0"/>
            </a:br>
            <a:r>
              <a:rPr lang="en-US" sz="1800" b="0" strike="noStrike" spc="-1" dirty="0">
                <a:solidFill>
                  <a:srgbClr val="404040"/>
                </a:solidFill>
                <a:latin typeface="Century Gothic"/>
              </a:rPr>
              <a:t>  &lt;heading&gt;Reminder&lt;/heading&gt;</a:t>
            </a:r>
            <a:br>
              <a:rPr dirty="0"/>
            </a:br>
            <a:r>
              <a:rPr lang="en-US" sz="1800" b="0" strike="noStrike" spc="-1" dirty="0">
                <a:solidFill>
                  <a:srgbClr val="404040"/>
                </a:solidFill>
                <a:latin typeface="Century Gothic"/>
              </a:rPr>
              <a:t>  &lt;body&gt;Don't forget me this weekend!&lt;/body&gt;</a:t>
            </a:r>
            <a:br>
              <a:rPr dirty="0"/>
            </a:br>
            <a:r>
              <a:rPr lang="en-US" sz="1800" b="0" strike="noStrike" spc="-1" dirty="0">
                <a:solidFill>
                  <a:srgbClr val="404040"/>
                </a:solidFill>
                <a:latin typeface="Century Gothic"/>
              </a:rPr>
              <a:t>&lt;/note&gt;</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249"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&lt;xs:element name="color" type="xs:string" default="red"/&gt;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&lt;xs:element name="color" type="xs:string" fixed="red"/&gt;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&lt;xs:attribute name="xxx" type="yyy"/&gt;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&lt;xs:attribute name="lang" type="xs:string" use="required"/&gt;</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3"/>
          <p:cNvPicPr/>
          <p:nvPr/>
        </p:nvPicPr>
        <p:blipFill>
          <a:blip r:embed="rId2"/>
          <a:stretch/>
        </p:blipFill>
        <p:spPr>
          <a:xfrm>
            <a:off x="1080466" y="533520"/>
            <a:ext cx="9651600" cy="6095520"/>
          </a:xfrm>
          <a:prstGeom prst="rect">
            <a:avLst/>
          </a:prstGeom>
          <a:ln w="9360">
            <a:noFill/>
          </a:ln>
        </p:spPr>
      </p:pic>
      <p:sp>
        <p:nvSpPr>
          <p:cNvPr id="251" name="CustomShape 1"/>
          <p:cNvSpPr/>
          <p:nvPr/>
        </p:nvSpPr>
        <p:spPr>
          <a:xfrm>
            <a:off x="1661400" y="228600"/>
            <a:ext cx="152676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FF0000"/>
                </a:solidFill>
                <a:latin typeface="Century Gothic"/>
              </a:rPr>
              <a:t>Example A</a:t>
            </a:r>
            <a:endParaRPr lang="en-US" sz="1800" b="0" strike="noStrike" spc="-1">
              <a:latin typeface="Arial"/>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710598" y="1131290"/>
            <a:ext cx="10769400" cy="4755600"/>
          </a:xfrm>
          <a:prstGeom prst="rect">
            <a:avLst/>
          </a:prstGeom>
          <a:noFill/>
          <a:ln w="9360">
            <a:noFill/>
          </a:ln>
        </p:spPr>
        <p:style>
          <a:lnRef idx="0">
            <a:scrgbClr r="0" g="0" b="0"/>
          </a:lnRef>
          <a:fillRef idx="0">
            <a:scrgbClr r="0" g="0" b="0"/>
          </a:fillRef>
          <a:effectRef idx="0">
            <a:scrgbClr r="0" g="0" b="0"/>
          </a:effectRef>
          <a:fontRef idx="minor"/>
        </p:style>
        <p:txBody>
          <a:bodyPr lIns="228600" tIns="0" rIns="0" bIns="0" anchor="ctr"/>
          <a:lstStyle/>
          <a:p>
            <a:pPr marL="231775" indent="-231140">
              <a:lnSpc>
                <a:spcPct val="100000"/>
              </a:lnSpc>
              <a:buClr>
                <a:srgbClr val="000000"/>
              </a:buClr>
              <a:buFont typeface="Symbol" charset="2"/>
              <a:buChar char=""/>
            </a:pPr>
            <a:r>
              <a:rPr lang="en-US" sz="2400" b="0" strike="noStrike" spc="-1" dirty="0">
                <a:solidFill>
                  <a:srgbClr val="FFFFFF"/>
                </a:solidFill>
                <a:latin typeface="Times New Roman"/>
              </a:rPr>
              <a:t>Notice that this Schema is basically an XML document , which is the main advantage:</a:t>
            </a:r>
            <a:endParaRPr lang="en-US" sz="2400" b="0" strike="noStrike" spc="-1">
              <a:solidFill>
                <a:srgbClr val="FFFFFF"/>
              </a:solidFill>
              <a:latin typeface="Arial"/>
            </a:endParaRPr>
          </a:p>
          <a:p>
            <a:pPr marL="231775" indent="-231140">
              <a:buClr>
                <a:srgbClr val="000000"/>
              </a:buClr>
              <a:buFont typeface="Symbol" charset="2"/>
              <a:buChar char=""/>
            </a:pPr>
            <a:r>
              <a:rPr lang="en-US" sz="2400" b="0" strike="noStrike" spc="-1" dirty="0">
                <a:solidFill>
                  <a:srgbClr val="FFFFFF"/>
                </a:solidFill>
                <a:latin typeface="Times New Roman"/>
              </a:rPr>
              <a:t>It makes the development of validating parsers and other software tools easier, because the operations that manipulate schemas can be based on XML parsers, which are already widely available.</a:t>
            </a:r>
            <a:r>
              <a:rPr lang="en-US" sz="2400" spc="-1" dirty="0">
                <a:solidFill>
                  <a:srgbClr val="FFFFFF"/>
                </a:solidFill>
                <a:latin typeface="Times New Roman"/>
              </a:rPr>
              <a:t> </a:t>
            </a:r>
            <a:endParaRPr lang="en-US" sz="2400" b="0" strike="noStrike" spc="-1">
              <a:solidFill>
                <a:srgbClr val="FFFFFF"/>
              </a:solidFill>
              <a:latin typeface="Arial"/>
            </a:endParaRPr>
          </a:p>
          <a:p>
            <a:pPr marL="231775" indent="-231140">
              <a:lnSpc>
                <a:spcPct val="100000"/>
              </a:lnSpc>
              <a:buClr>
                <a:srgbClr val="000000"/>
              </a:buClr>
              <a:buFont typeface="Symbol" charset="2"/>
              <a:buChar char=""/>
            </a:pPr>
            <a:r>
              <a:rPr lang="en-US" sz="2400" b="0" strike="noStrike" spc="-1" dirty="0">
                <a:solidFill>
                  <a:srgbClr val="FFFFFF"/>
                </a:solidFill>
                <a:latin typeface="Times New Roman"/>
              </a:rPr>
              <a:t>The root element of a schema document is always the schema element. Nested within the schema element are element and type declarations.</a:t>
            </a:r>
            <a:endParaRPr lang="en-US" sz="2400" b="0" strike="noStrike" spc="-1">
              <a:solidFill>
                <a:srgbClr val="FFFFFF"/>
              </a:solidFill>
              <a:latin typeface="Arial"/>
            </a:endParaRPr>
          </a:p>
          <a:p>
            <a:pPr marL="231775" indent="-231140">
              <a:lnSpc>
                <a:spcPct val="100000"/>
              </a:lnSpc>
              <a:buClr>
                <a:srgbClr val="FF0000"/>
              </a:buClr>
              <a:buFont typeface="Symbol" charset="2"/>
              <a:buChar char=""/>
            </a:pPr>
            <a:r>
              <a:rPr lang="en-US" sz="2400" b="1" strike="noStrike" spc="-1" dirty="0">
                <a:solidFill>
                  <a:srgbClr val="FFFFFF"/>
                </a:solidFill>
                <a:latin typeface="Century Gothic"/>
              </a:rPr>
              <a:t>Example A </a:t>
            </a:r>
            <a:r>
              <a:rPr lang="en-US" sz="2400" b="0" strike="noStrike" spc="-1" dirty="0">
                <a:solidFill>
                  <a:srgbClr val="FFFFFF"/>
                </a:solidFill>
                <a:latin typeface="Times New Roman"/>
              </a:rPr>
              <a:t>declares a complex type named </a:t>
            </a:r>
            <a:r>
              <a:rPr lang="en-US" sz="2400" b="0" strike="noStrike" spc="-1" dirty="0" err="1">
                <a:solidFill>
                  <a:srgbClr val="FFFFFF"/>
                </a:solidFill>
                <a:latin typeface="Times New Roman"/>
              </a:rPr>
              <a:t>USAddress</a:t>
            </a:r>
            <a:r>
              <a:rPr lang="en-US" sz="2400" b="0" strike="noStrike" spc="-1" dirty="0">
                <a:solidFill>
                  <a:srgbClr val="FFFFFF"/>
                </a:solidFill>
                <a:latin typeface="Times New Roman"/>
              </a:rPr>
              <a:t>, and an element of that type named address.</a:t>
            </a:r>
            <a:endParaRPr lang="en-US" sz="2400" b="0" strike="noStrike" spc="-1">
              <a:solidFill>
                <a:srgbClr val="FFFFFF"/>
              </a:solidFill>
              <a:latin typeface="Arial"/>
            </a:endParaRPr>
          </a:p>
          <a:p>
            <a:pPr marL="231775" indent="-231140">
              <a:buClr>
                <a:srgbClr val="000000"/>
              </a:buClr>
              <a:buFont typeface="Symbol" charset="2"/>
              <a:buChar char=""/>
            </a:pPr>
            <a:r>
              <a:rPr lang="en-US" sz="2400" b="0" strike="noStrike" spc="-1" dirty="0">
                <a:solidFill>
                  <a:srgbClr val="FFFFFF"/>
                </a:solidFill>
                <a:latin typeface="Times New Roman"/>
              </a:rPr>
              <a:t>The Schema element assigns the XML schema namespace ("http://</a:t>
            </a:r>
            <a:r>
              <a:rPr lang="en-US" sz="2400" b="0" u="sng" strike="noStrike" spc="-1" dirty="0">
                <a:solidFill>
                  <a:srgbClr val="FFFFFF"/>
                </a:solidFill>
                <a:uFillTx/>
                <a:latin typeface="Times New Roman"/>
                <a:hlinkClick r:id="rId2">
                  <a:extLst>
                    <a:ext uri="{A12FA001-AC4F-418D-AE19-62706E023703}">
                      <ahyp:hlinkClr xmlns:ahyp="http://schemas.microsoft.com/office/drawing/2018/hyperlinkcolor" val="tx"/>
                    </a:ext>
                  </a:extLst>
                </a:hlinkClick>
              </a:rPr>
              <a:t>www.w3.org</a:t>
            </a:r>
            <a:r>
              <a:rPr lang="en-US" sz="2400" b="0" strike="noStrike" spc="-1" dirty="0">
                <a:solidFill>
                  <a:srgbClr val="FFFFFF"/>
                </a:solidFill>
                <a:latin typeface="Times New Roman"/>
              </a:rPr>
              <a:t>/2001/</a:t>
            </a:r>
            <a:r>
              <a:rPr lang="en-US" sz="2400" b="0" strike="noStrike" spc="-1" dirty="0" err="1">
                <a:solidFill>
                  <a:srgbClr val="FFFFFF"/>
                </a:solidFill>
                <a:latin typeface="Times New Roman"/>
              </a:rPr>
              <a:t>XMLSchema</a:t>
            </a:r>
            <a:r>
              <a:rPr lang="en-US" sz="2400" b="0" strike="noStrike" spc="-1" dirty="0">
                <a:solidFill>
                  <a:srgbClr val="FFFFFF"/>
                </a:solidFill>
                <a:latin typeface="Times New Roman"/>
              </a:rPr>
              <a:t>") as the default namespace.</a:t>
            </a:r>
            <a:r>
              <a:rPr lang="en-US" sz="2400" spc="-1" dirty="0">
                <a:solidFill>
                  <a:srgbClr val="FFFFFF"/>
                </a:solidFill>
                <a:latin typeface="Times New Roman"/>
              </a:rPr>
              <a:t> </a:t>
            </a:r>
            <a:endParaRPr lang="en-US" sz="2400" b="0" strike="noStrike" spc="-1">
              <a:solidFill>
                <a:srgbClr val="FFFFFF"/>
              </a:solidFill>
              <a:latin typeface="Arial"/>
            </a:endParaRPr>
          </a:p>
          <a:p>
            <a:pPr marL="231775" indent="-231140">
              <a:lnSpc>
                <a:spcPct val="100000"/>
              </a:lnSpc>
              <a:buClr>
                <a:srgbClr val="000000"/>
              </a:buClr>
              <a:buFont typeface="Symbol" charset="2"/>
              <a:buChar char=""/>
            </a:pPr>
            <a:r>
              <a:rPr lang="en-US" sz="2400" b="0" strike="noStrike" spc="-1" dirty="0">
                <a:solidFill>
                  <a:srgbClr val="FFFFFF"/>
                </a:solidFill>
                <a:latin typeface="Times New Roman"/>
              </a:rPr>
              <a:t>This namespace is the standard namespace defined by the XML schema specification—all the XML schema elements must belong to this namespace.</a:t>
            </a:r>
            <a:endParaRPr lang="en-US" sz="2400" b="0" strike="noStrike" spc="-1">
              <a:solidFill>
                <a:srgbClr val="FFFFFF"/>
              </a:solidFill>
              <a:latin typeface="Arial"/>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1"/>
          <p:cNvSpPr/>
          <p:nvPr/>
        </p:nvSpPr>
        <p:spPr>
          <a:xfrm>
            <a:off x="684017" y="1379383"/>
            <a:ext cx="10769400" cy="4746740"/>
          </a:xfrm>
          <a:prstGeom prst="rect">
            <a:avLst/>
          </a:prstGeom>
          <a:noFill/>
          <a:ln w="9360">
            <a:noFill/>
          </a:ln>
        </p:spPr>
        <p:style>
          <a:lnRef idx="0">
            <a:scrgbClr r="0" g="0" b="0"/>
          </a:lnRef>
          <a:fillRef idx="0">
            <a:scrgbClr r="0" g="0" b="0"/>
          </a:fillRef>
          <a:effectRef idx="0">
            <a:scrgbClr r="0" g="0" b="0"/>
          </a:effectRef>
          <a:fontRef idx="minor"/>
        </p:style>
        <p:txBody>
          <a:bodyPr lIns="228600" tIns="0" rIns="0" bIns="0" anchor="ctr"/>
          <a:lstStyle/>
          <a:p>
            <a:pPr marL="231775" indent="-231140">
              <a:buClr>
                <a:srgbClr val="000000"/>
              </a:buClr>
              <a:buFont typeface="Symbol" charset="2"/>
              <a:buChar char=""/>
            </a:pPr>
            <a:r>
              <a:rPr lang="en-US" sz="2400" b="1" spc="-1" dirty="0">
                <a:solidFill>
                  <a:srgbClr val="FFFFFF"/>
                </a:solidFill>
                <a:latin typeface="Times New Roman"/>
                <a:cs typeface="Times New Roman"/>
              </a:rPr>
              <a:t>The schema element also defines the </a:t>
            </a:r>
            <a:r>
              <a:rPr lang="en-US" sz="2400" b="1" spc="-1" dirty="0" err="1">
                <a:solidFill>
                  <a:srgbClr val="FFFFFF"/>
                </a:solidFill>
                <a:latin typeface="Times New Roman"/>
                <a:cs typeface="Times New Roman"/>
              </a:rPr>
              <a:t>targetNamespace</a:t>
            </a:r>
            <a:r>
              <a:rPr lang="en-US" sz="2400" b="1" spc="-1" dirty="0">
                <a:solidFill>
                  <a:srgbClr val="FFFFFF"/>
                </a:solidFill>
                <a:latin typeface="Times New Roman"/>
                <a:cs typeface="Times New Roman"/>
              </a:rPr>
              <a:t> attribute, which declares </a:t>
            </a:r>
            <a:r>
              <a:rPr lang="en-US" sz="2400" b="1" strike="noStrike" spc="-1" dirty="0">
                <a:solidFill>
                  <a:srgbClr val="FFFFFF"/>
                </a:solidFill>
                <a:latin typeface="Times New Roman"/>
                <a:cs typeface="Times New Roman"/>
              </a:rPr>
              <a:t>the </a:t>
            </a:r>
            <a:r>
              <a:rPr lang="en-US" sz="2400" b="1" spc="-1" dirty="0">
                <a:solidFill>
                  <a:srgbClr val="FFFFFF"/>
                </a:solidFill>
                <a:latin typeface="Times New Roman"/>
                <a:cs typeface="Times New Roman"/>
              </a:rPr>
              <a:t>XML namespace </a:t>
            </a:r>
            <a:r>
              <a:rPr lang="en-US" sz="2400" b="1" strike="noStrike" spc="-1" dirty="0">
                <a:solidFill>
                  <a:srgbClr val="FFFFFF"/>
                </a:solidFill>
                <a:latin typeface="Times New Roman"/>
                <a:cs typeface="Times New Roman"/>
              </a:rPr>
              <a:t>of </a:t>
            </a:r>
            <a:r>
              <a:rPr lang="en-US" sz="2400" b="1" spc="-1" dirty="0">
                <a:solidFill>
                  <a:srgbClr val="FFFFFF"/>
                </a:solidFill>
                <a:latin typeface="Times New Roman"/>
                <a:cs typeface="Times New Roman"/>
              </a:rPr>
              <a:t>all new types explicitly created within the schema. For example</a:t>
            </a:r>
            <a:r>
              <a:rPr lang="en-US" sz="2400" b="1" strike="noStrike" spc="-1" dirty="0">
                <a:solidFill>
                  <a:srgbClr val="FFFFFF"/>
                </a:solidFill>
                <a:latin typeface="Times New Roman"/>
                <a:cs typeface="Times New Roman"/>
              </a:rPr>
              <a:t>, the </a:t>
            </a:r>
            <a:r>
              <a:rPr lang="en-US" sz="2400" b="1" spc="-1" dirty="0" err="1">
                <a:solidFill>
                  <a:srgbClr val="FFFFFF"/>
                </a:solidFill>
                <a:latin typeface="Times New Roman"/>
                <a:cs typeface="Times New Roman"/>
              </a:rPr>
              <a:t>USAddress</a:t>
            </a:r>
            <a:r>
              <a:rPr lang="en-US" sz="2400" b="1" spc="-1" dirty="0">
                <a:solidFill>
                  <a:srgbClr val="FFFFFF"/>
                </a:solidFill>
                <a:latin typeface="Times New Roman"/>
                <a:cs typeface="Times New Roman"/>
              </a:rPr>
              <a:t> type is automatically assigned to </a:t>
            </a:r>
            <a:r>
              <a:rPr lang="en-US" sz="2400" b="1" spc="-1" dirty="0" err="1">
                <a:solidFill>
                  <a:srgbClr val="FFFFFF"/>
                </a:solidFill>
                <a:latin typeface="Times New Roman"/>
                <a:cs typeface="Times New Roman"/>
              </a:rPr>
              <a:t>targetNamespace</a:t>
            </a:r>
            <a:r>
              <a:rPr lang="en-US" sz="2400" b="1" strike="noStrike" spc="-1" dirty="0">
                <a:solidFill>
                  <a:srgbClr val="FFFFFF"/>
                </a:solidFill>
                <a:latin typeface="Times New Roman"/>
                <a:cs typeface="Times New Roman"/>
              </a:rPr>
              <a:t>, </a:t>
            </a:r>
            <a:r>
              <a:rPr lang="en-US" sz="2400" b="1" spc="-1" dirty="0">
                <a:solidFill>
                  <a:srgbClr val="FFFFFF"/>
                </a:solidFill>
                <a:latin typeface="Times New Roman"/>
                <a:cs typeface="Times New Roman"/>
                <a:hlinkClick r:id="rId2"/>
              </a:rPr>
              <a:t>http://www.Monson-Haefel</a:t>
            </a:r>
            <a:r>
              <a:rPr lang="en-US" sz="2400" b="1" strike="noStrike" spc="-1" dirty="0">
                <a:solidFill>
                  <a:srgbClr val="FFFFFF"/>
                </a:solidFill>
                <a:latin typeface="Times New Roman"/>
                <a:cs typeface="Times New Roman"/>
                <a:hlinkClick r:id="rId2"/>
              </a:rPr>
              <a:t>.</a:t>
            </a:r>
            <a:r>
              <a:rPr lang="en-US" sz="2400" b="1" spc="-1" dirty="0">
                <a:solidFill>
                  <a:srgbClr val="FFFFFF"/>
                </a:solidFill>
                <a:latin typeface="Times New Roman"/>
                <a:cs typeface="Times New Roman"/>
                <a:hlinkClick r:id="rId2"/>
              </a:rPr>
              <a:t>com/jwsbook</a:t>
            </a:r>
            <a:r>
              <a:rPr lang="en-US" sz="2400" b="1" spc="-1" dirty="0">
                <a:solidFill>
                  <a:srgbClr val="FFFFFF"/>
                </a:solidFill>
                <a:latin typeface="Times New Roman"/>
                <a:cs typeface="Times New Roman"/>
              </a:rPr>
              <a:t>.</a:t>
            </a:r>
            <a:endParaRPr lang="en-US" sz="2400" b="1" spc="-1" dirty="0">
              <a:solidFill>
                <a:srgbClr val="000000"/>
              </a:solidFill>
              <a:latin typeface="Arial"/>
              <a:cs typeface="Arial"/>
            </a:endParaRPr>
          </a:p>
          <a:p>
            <a:pPr marL="231775" indent="-231140">
              <a:buClr>
                <a:srgbClr val="000000"/>
              </a:buClr>
              <a:buFont typeface="Symbol" charset="2"/>
              <a:buChar char=""/>
            </a:pPr>
            <a:r>
              <a:rPr lang="en-US" sz="2400" b="1" strike="noStrike" spc="-1" dirty="0">
                <a:solidFill>
                  <a:srgbClr val="FFFFFF"/>
                </a:solidFill>
                <a:latin typeface="Times New Roman"/>
                <a:cs typeface="Times New Roman"/>
              </a:rPr>
              <a:t>The schema element</a:t>
            </a:r>
            <a:r>
              <a:rPr lang="en-US" sz="2400" b="1" spc="-1" dirty="0">
                <a:solidFill>
                  <a:srgbClr val="FFFFFF"/>
                </a:solidFill>
                <a:latin typeface="Times New Roman"/>
                <a:cs typeface="Times New Roman"/>
              </a:rPr>
              <a:t> also uses an XML namespace declaration to assign the prefix </a:t>
            </a:r>
            <a:r>
              <a:rPr lang="en-US" sz="2400" b="1" spc="-1" dirty="0" err="1">
                <a:solidFill>
                  <a:srgbClr val="FFFFFF"/>
                </a:solidFill>
                <a:latin typeface="Times New Roman"/>
                <a:cs typeface="Times New Roman"/>
              </a:rPr>
              <a:t>mh</a:t>
            </a:r>
            <a:r>
              <a:rPr lang="en-US" sz="2400" b="1" spc="-1" dirty="0">
                <a:solidFill>
                  <a:srgbClr val="FFFFFF"/>
                </a:solidFill>
                <a:latin typeface="Times New Roman"/>
                <a:cs typeface="Times New Roman"/>
              </a:rPr>
              <a:t> to the </a:t>
            </a:r>
            <a:r>
              <a:rPr lang="en-US" sz="2400" b="1" spc="-1" dirty="0" err="1">
                <a:solidFill>
                  <a:srgbClr val="FFFFFF"/>
                </a:solidFill>
                <a:latin typeface="Times New Roman"/>
                <a:cs typeface="Times New Roman"/>
              </a:rPr>
              <a:t>targetNamespace</a:t>
            </a:r>
            <a:r>
              <a:rPr lang="en-US" sz="2400" b="1" strike="noStrike" spc="-1" dirty="0">
                <a:solidFill>
                  <a:srgbClr val="FFFFFF"/>
                </a:solidFill>
                <a:latin typeface="Times New Roman"/>
                <a:cs typeface="Times New Roman"/>
              </a:rPr>
              <a:t>. </a:t>
            </a:r>
            <a:r>
              <a:rPr lang="en-US" sz="2400" b="1" spc="-1" dirty="0">
                <a:solidFill>
                  <a:srgbClr val="FFFFFF"/>
                </a:solidFill>
                <a:latin typeface="Times New Roman"/>
                <a:cs typeface="Times New Roman"/>
              </a:rPr>
              <a:t>Subsequently, newly created types in </a:t>
            </a:r>
            <a:r>
              <a:rPr lang="en-US" sz="2400" b="1" strike="noStrike" spc="-1" dirty="0">
                <a:solidFill>
                  <a:srgbClr val="FFFFFF"/>
                </a:solidFill>
                <a:latin typeface="Times New Roman"/>
                <a:cs typeface="Times New Roman"/>
              </a:rPr>
              <a:t>the schema </a:t>
            </a:r>
            <a:r>
              <a:rPr lang="en-US" sz="2400" b="1" spc="-1" dirty="0">
                <a:solidFill>
                  <a:srgbClr val="FFFFFF"/>
                </a:solidFill>
                <a:latin typeface="Times New Roman"/>
                <a:cs typeface="Times New Roman"/>
              </a:rPr>
              <a:t>can be referred to as "</a:t>
            </a:r>
            <a:r>
              <a:rPr lang="en-US" sz="2400" b="1" spc="-1" dirty="0" err="1">
                <a:solidFill>
                  <a:srgbClr val="FFFFFF"/>
                </a:solidFill>
                <a:latin typeface="Times New Roman"/>
                <a:cs typeface="Times New Roman"/>
              </a:rPr>
              <a:t>mh:Typename</a:t>
            </a:r>
            <a:r>
              <a:rPr lang="en-US" sz="2400" b="1" spc="-1" dirty="0">
                <a:solidFill>
                  <a:srgbClr val="FFFFFF"/>
                </a:solidFill>
                <a:latin typeface="Times New Roman"/>
                <a:cs typeface="Times New Roman"/>
              </a:rPr>
              <a:t>". For example, the type attribute in the </a:t>
            </a:r>
            <a:r>
              <a:rPr lang="en-US" sz="2400" b="1" strike="noStrike" spc="-1" dirty="0">
                <a:solidFill>
                  <a:srgbClr val="FFFFFF"/>
                </a:solidFill>
                <a:latin typeface="Times New Roman"/>
                <a:cs typeface="Times New Roman"/>
              </a:rPr>
              <a:t>element </a:t>
            </a:r>
            <a:r>
              <a:rPr lang="en-US" sz="2400" b="1" spc="-1" dirty="0">
                <a:solidFill>
                  <a:srgbClr val="FFFFFF"/>
                </a:solidFill>
                <a:latin typeface="Times New Roman"/>
                <a:cs typeface="Times New Roman"/>
              </a:rPr>
              <a:t>declaration in </a:t>
            </a:r>
            <a:r>
              <a:rPr lang="en-US" sz="2400" b="1" strike="noStrike" spc="-1" dirty="0">
                <a:solidFill>
                  <a:srgbClr val="FFFFFF"/>
                </a:solidFill>
                <a:latin typeface="Times New Roman"/>
                <a:cs typeface="Times New Roman"/>
              </a:rPr>
              <a:t>Example A</a:t>
            </a:r>
            <a:r>
              <a:rPr lang="en-US" sz="2400" b="1" spc="-1" dirty="0">
                <a:solidFill>
                  <a:srgbClr val="FFFFFF"/>
                </a:solidFill>
                <a:latin typeface="Times New Roman"/>
                <a:cs typeface="Times New Roman"/>
              </a:rPr>
              <a:t>  refers to the </a:t>
            </a:r>
            <a:r>
              <a:rPr lang="en-US" sz="2400" b="1" spc="-1" dirty="0" err="1">
                <a:solidFill>
                  <a:srgbClr val="FFFFFF"/>
                </a:solidFill>
                <a:latin typeface="Times New Roman"/>
                <a:cs typeface="Times New Roman"/>
              </a:rPr>
              <a:t>USAddress</a:t>
            </a:r>
            <a:r>
              <a:rPr lang="en-US" sz="2400" b="1" spc="-1" dirty="0">
                <a:solidFill>
                  <a:srgbClr val="FFFFFF"/>
                </a:solidFill>
                <a:latin typeface="Times New Roman"/>
                <a:cs typeface="Times New Roman"/>
              </a:rPr>
              <a:t> as "</a:t>
            </a:r>
            <a:r>
              <a:rPr lang="en-US" sz="2400" b="1" spc="-1" dirty="0" err="1">
                <a:solidFill>
                  <a:srgbClr val="FFFFFF"/>
                </a:solidFill>
                <a:latin typeface="Times New Roman"/>
                <a:cs typeface="Times New Roman"/>
              </a:rPr>
              <a:t>mh:</a:t>
            </a:r>
            <a:r>
              <a:rPr lang="en-US" sz="2400" b="1" strike="noStrike" spc="-1" dirty="0" err="1">
                <a:solidFill>
                  <a:srgbClr val="FFFFFF"/>
                </a:solidFill>
                <a:latin typeface="Times New Roman"/>
                <a:cs typeface="Times New Roman"/>
              </a:rPr>
              <a:t>USAddress</a:t>
            </a:r>
            <a:r>
              <a:rPr lang="en-US" sz="2400" b="1" spc="-1" dirty="0">
                <a:solidFill>
                  <a:srgbClr val="FFFFFF"/>
                </a:solidFill>
                <a:latin typeface="Times New Roman"/>
                <a:cs typeface="Times New Roman"/>
              </a:rPr>
              <a:t>":</a:t>
            </a:r>
            <a:endParaRPr lang="en-US" sz="2400" b="1" spc="-1" dirty="0">
              <a:solidFill>
                <a:srgbClr val="000000"/>
              </a:solidFill>
              <a:latin typeface="Arial"/>
              <a:cs typeface="Arial"/>
            </a:endParaRPr>
          </a:p>
          <a:p>
            <a:pPr marL="915035" lvl="2">
              <a:lnSpc>
                <a:spcPct val="100000"/>
              </a:lnSpc>
              <a:buClr>
                <a:srgbClr val="000000"/>
              </a:buClr>
            </a:pPr>
            <a:r>
              <a:rPr lang="en-US" sz="2400" b="1" spc="-1" dirty="0">
                <a:solidFill>
                  <a:srgbClr val="FFFFFF"/>
                </a:solidFill>
                <a:latin typeface="Times New Roman"/>
                <a:cs typeface="Times New Roman"/>
              </a:rPr>
              <a:t>&lt;</a:t>
            </a:r>
            <a:r>
              <a:rPr lang="en-US" sz="2400" b="1" strike="noStrike" spc="-1" dirty="0">
                <a:solidFill>
                  <a:srgbClr val="FFFFFF"/>
                </a:solidFill>
                <a:latin typeface="Times New Roman"/>
                <a:cs typeface="Times New Roman"/>
              </a:rPr>
              <a:t>element </a:t>
            </a:r>
            <a:r>
              <a:rPr lang="en-US" sz="2400" b="1" spc="-1" dirty="0">
                <a:solidFill>
                  <a:srgbClr val="FFFFFF"/>
                </a:solidFill>
                <a:latin typeface="Times New Roman"/>
                <a:cs typeface="Times New Roman"/>
              </a:rPr>
              <a:t>name="address" </a:t>
            </a:r>
            <a:r>
              <a:rPr lang="en-US" sz="2400" b="1" strike="noStrike" spc="-1" dirty="0">
                <a:solidFill>
                  <a:srgbClr val="FFFFFF"/>
                </a:solidFill>
                <a:latin typeface="Times New Roman"/>
                <a:cs typeface="Times New Roman"/>
              </a:rPr>
              <a:t>type</a:t>
            </a:r>
            <a:r>
              <a:rPr lang="en-US" sz="2400" b="1" spc="-1" dirty="0">
                <a:solidFill>
                  <a:srgbClr val="FFFFFF"/>
                </a:solidFill>
                <a:latin typeface="Times New Roman"/>
                <a:cs typeface="Times New Roman"/>
              </a:rPr>
              <a:t>="</a:t>
            </a:r>
            <a:r>
              <a:rPr lang="en-US" sz="2400" b="1" spc="-1" dirty="0" err="1">
                <a:solidFill>
                  <a:srgbClr val="FFFFFF"/>
                </a:solidFill>
                <a:latin typeface="Times New Roman"/>
                <a:cs typeface="Times New Roman"/>
              </a:rPr>
              <a:t>mh:USAddress</a:t>
            </a:r>
            <a:r>
              <a:rPr lang="en-US" sz="2400" b="1" spc="-1" dirty="0">
                <a:solidFill>
                  <a:srgbClr val="FFFFFF"/>
                </a:solidFill>
                <a:latin typeface="Times New Roman"/>
                <a:cs typeface="Times New Roman"/>
              </a:rPr>
              <a:t>" /&gt; </a:t>
            </a:r>
            <a:endParaRPr lang="en-US" sz="2400" b="1" strike="noStrike" spc="-1" dirty="0">
              <a:ea typeface="+mn-lt"/>
              <a:cs typeface="+mn-lt"/>
            </a:endParaRPr>
          </a:p>
          <a:p>
            <a:pPr marL="231775" indent="-231140">
              <a:buClr>
                <a:srgbClr val="000000"/>
              </a:buClr>
              <a:buFont typeface="Symbol" charset="2"/>
              <a:buChar char=""/>
            </a:pPr>
            <a:r>
              <a:rPr lang="en-US" sz="2400" b="1" spc="-1" dirty="0">
                <a:solidFill>
                  <a:srgbClr val="FFFFFF"/>
                </a:solidFill>
                <a:latin typeface="Times New Roman"/>
                <a:cs typeface="Times New Roman"/>
              </a:rPr>
              <a:t>An instance document based on this schema would use the address </a:t>
            </a:r>
            <a:r>
              <a:rPr lang="en-US" sz="2400" b="1" strike="noStrike" spc="-1" dirty="0">
                <a:solidFill>
                  <a:srgbClr val="FFFFFF"/>
                </a:solidFill>
                <a:latin typeface="Times New Roman"/>
                <a:cs typeface="Times New Roman"/>
              </a:rPr>
              <a:t>element </a:t>
            </a:r>
            <a:r>
              <a:rPr lang="en-US" sz="2400" b="1" spc="-1" dirty="0">
                <a:solidFill>
                  <a:srgbClr val="FFFFFF"/>
                </a:solidFill>
                <a:latin typeface="Times New Roman"/>
                <a:cs typeface="Times New Roman"/>
              </a:rPr>
              <a:t>directly or refer to </a:t>
            </a:r>
            <a:r>
              <a:rPr lang="en-US" sz="2400" b="1" strike="noStrike" spc="-1" dirty="0">
                <a:solidFill>
                  <a:srgbClr val="FFFFFF"/>
                </a:solidFill>
                <a:latin typeface="Times New Roman"/>
                <a:cs typeface="Times New Roman"/>
              </a:rPr>
              <a:t>the </a:t>
            </a:r>
            <a:r>
              <a:rPr lang="en-US" sz="2400" b="1" spc="-1" dirty="0" err="1">
                <a:solidFill>
                  <a:srgbClr val="FFFFFF"/>
                </a:solidFill>
                <a:latin typeface="Times New Roman"/>
                <a:cs typeface="Times New Roman"/>
              </a:rPr>
              <a:t>USAddress</a:t>
            </a:r>
            <a:r>
              <a:rPr lang="en-US" sz="2400" b="1" spc="-1" dirty="0">
                <a:solidFill>
                  <a:srgbClr val="FFFFFF"/>
                </a:solidFill>
                <a:latin typeface="Times New Roman"/>
                <a:cs typeface="Times New Roman"/>
              </a:rPr>
              <a:t> type. When a parser that supports </a:t>
            </a:r>
            <a:r>
              <a:rPr lang="en-US" sz="2400" b="1" strike="noStrike" spc="-1" dirty="0">
                <a:solidFill>
                  <a:srgbClr val="FFFFFF"/>
                </a:solidFill>
                <a:latin typeface="Times New Roman"/>
                <a:cs typeface="Times New Roman"/>
              </a:rPr>
              <a:t>XML schema </a:t>
            </a:r>
            <a:r>
              <a:rPr lang="en-US" sz="2400" b="1" spc="-1" dirty="0">
                <a:solidFill>
                  <a:srgbClr val="FFFFFF"/>
                </a:solidFill>
                <a:latin typeface="Times New Roman"/>
                <a:cs typeface="Times New Roman"/>
              </a:rPr>
              <a:t>reads </a:t>
            </a:r>
            <a:r>
              <a:rPr lang="en-US" sz="2400" b="1" strike="noStrike" spc="-1" dirty="0">
                <a:solidFill>
                  <a:srgbClr val="FFFFFF"/>
                </a:solidFill>
                <a:latin typeface="Times New Roman"/>
                <a:cs typeface="Times New Roman"/>
              </a:rPr>
              <a:t>the </a:t>
            </a:r>
            <a:r>
              <a:rPr lang="en-US" sz="2400" b="1" spc="-1" dirty="0">
                <a:solidFill>
                  <a:srgbClr val="FFFFFF"/>
                </a:solidFill>
                <a:latin typeface="Times New Roman"/>
                <a:cs typeface="Times New Roman"/>
              </a:rPr>
              <a:t>document, it can validate </a:t>
            </a:r>
            <a:r>
              <a:rPr lang="en-US" sz="2400" b="1" strike="noStrike" spc="-1" dirty="0">
                <a:solidFill>
                  <a:srgbClr val="FFFFFF"/>
                </a:solidFill>
                <a:latin typeface="Times New Roman"/>
                <a:cs typeface="Times New Roman"/>
              </a:rPr>
              <a:t>the </a:t>
            </a:r>
            <a:r>
              <a:rPr lang="en-US" sz="2400" b="1" spc="-1" dirty="0">
                <a:solidFill>
                  <a:srgbClr val="FFFFFF"/>
                </a:solidFill>
                <a:latin typeface="Times New Roman"/>
                <a:cs typeface="Times New Roman"/>
              </a:rPr>
              <a:t>contents of </a:t>
            </a:r>
            <a:r>
              <a:rPr lang="en-US" sz="2400" b="1" strike="noStrike" spc="-1" dirty="0">
                <a:solidFill>
                  <a:srgbClr val="FFFFFF"/>
                </a:solidFill>
                <a:latin typeface="Times New Roman"/>
                <a:cs typeface="Times New Roman"/>
              </a:rPr>
              <a:t>the XML </a:t>
            </a:r>
            <a:r>
              <a:rPr lang="en-US" sz="2400" b="1" spc="-1" dirty="0">
                <a:solidFill>
                  <a:srgbClr val="FFFFFF"/>
                </a:solidFill>
                <a:latin typeface="Times New Roman"/>
                <a:cs typeface="Times New Roman"/>
              </a:rPr>
              <a:t>document against </a:t>
            </a:r>
            <a:r>
              <a:rPr lang="en-US" sz="2400" b="1" strike="noStrike" spc="-1" dirty="0">
                <a:solidFill>
                  <a:srgbClr val="FFFFFF"/>
                </a:solidFill>
                <a:latin typeface="Times New Roman"/>
                <a:cs typeface="Times New Roman"/>
              </a:rPr>
              <a:t>the </a:t>
            </a:r>
            <a:r>
              <a:rPr lang="en-US" sz="2400" b="1" spc="-1" dirty="0" err="1">
                <a:solidFill>
                  <a:srgbClr val="FFFFFF"/>
                </a:solidFill>
                <a:latin typeface="Times New Roman"/>
                <a:cs typeface="Times New Roman"/>
              </a:rPr>
              <a:t>USAddress</a:t>
            </a:r>
            <a:r>
              <a:rPr lang="en-US" sz="2400" b="1" spc="-1" dirty="0">
                <a:solidFill>
                  <a:srgbClr val="FFFFFF"/>
                </a:solidFill>
                <a:latin typeface="Times New Roman"/>
                <a:cs typeface="Times New Roman"/>
              </a:rPr>
              <a:t> type </a:t>
            </a:r>
            <a:endParaRPr lang="en-US" sz="2400" b="1" spc="-1">
              <a:ea typeface="+mn-lt"/>
              <a:cs typeface="+mn-lt"/>
            </a:endParaRPr>
          </a:p>
          <a:p>
            <a:pPr marL="285750" indent="-285750">
              <a:buClr>
                <a:srgbClr val="000000"/>
              </a:buClr>
              <a:buFont typeface="Arial" charset="2"/>
              <a:buChar char="•"/>
            </a:pPr>
            <a:endParaRPr lang="en-US" sz="2400" b="1" spc="-1" dirty="0">
              <a:ea typeface="+mn-lt"/>
              <a:cs typeface="+mn-lt"/>
            </a:endParaRPr>
          </a:p>
          <a:p>
            <a:pPr marL="231775" indent="-231140">
              <a:lnSpc>
                <a:spcPct val="100000"/>
              </a:lnSpc>
              <a:buClr>
                <a:srgbClr val="000000"/>
              </a:buClr>
              <a:buFont typeface="Symbol" charset="2"/>
              <a:buChar char=""/>
            </a:pPr>
            <a:endParaRPr lang="en-US" sz="2400" b="1" strike="noStrike" spc="-1" dirty="0">
              <a:solidFill>
                <a:srgbClr val="FFFFFF"/>
              </a:solidFill>
              <a:latin typeface="Times New Roman"/>
            </a:endParaRPr>
          </a:p>
        </p:txBody>
      </p:sp>
    </p:spTree>
    <p:extLst>
      <p:ext uri="{BB962C8B-B14F-4D97-AF65-F5344CB8AC3E}">
        <p14:creationId xmlns:p14="http://schemas.microsoft.com/office/powerpoint/2010/main" val="151739126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1"/>
          <p:cNvPicPr/>
          <p:nvPr/>
        </p:nvPicPr>
        <p:blipFill>
          <a:blip r:embed="rId2"/>
          <a:stretch/>
        </p:blipFill>
        <p:spPr>
          <a:xfrm>
            <a:off x="966422" y="583139"/>
            <a:ext cx="10261080" cy="3896593"/>
          </a:xfrm>
          <a:prstGeom prst="rect">
            <a:avLst/>
          </a:prstGeom>
          <a:ln w="9360">
            <a:noFill/>
          </a:ln>
        </p:spPr>
      </p:pic>
      <p:sp>
        <p:nvSpPr>
          <p:cNvPr id="255" name="CustomShape 1"/>
          <p:cNvSpPr/>
          <p:nvPr/>
        </p:nvSpPr>
        <p:spPr>
          <a:xfrm>
            <a:off x="860095" y="4424180"/>
            <a:ext cx="10870920" cy="22251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just">
              <a:lnSpc>
                <a:spcPct val="100000"/>
              </a:lnSpc>
            </a:pPr>
            <a:r>
              <a:rPr lang="en-US" sz="2000" b="0" strike="noStrike" spc="-1">
                <a:solidFill>
                  <a:srgbClr val="000000"/>
                </a:solidFill>
                <a:latin typeface="Times New Roman"/>
              </a:rPr>
              <a:t>Using XML schema, we can state exactly how an instance of the address element should be organized and the types of data its elements and attributes should contain.</a:t>
            </a:r>
            <a:endParaRPr lang="en-US" sz="2000" b="0" strike="noStrike" spc="-1">
              <a:latin typeface="Arial"/>
            </a:endParaRPr>
          </a:p>
          <a:p>
            <a:pPr algn="just">
              <a:lnSpc>
                <a:spcPct val="100000"/>
              </a:lnSpc>
            </a:pPr>
            <a:r>
              <a:rPr lang="en-US" sz="2000" b="0" strike="noStrike" spc="-1">
                <a:solidFill>
                  <a:srgbClr val="000000"/>
                </a:solidFill>
                <a:latin typeface="Times New Roman"/>
              </a:rPr>
              <a:t>A simple type resembles a Java primitive type in that both are atomic; they cannot be broken down into constituent parts.</a:t>
            </a:r>
            <a:endParaRPr lang="en-US" sz="2000" b="0" strike="noStrike" spc="-1">
              <a:latin typeface="Arial"/>
            </a:endParaRPr>
          </a:p>
          <a:p>
            <a:pPr algn="just">
              <a:lnSpc>
                <a:spcPct val="100000"/>
              </a:lnSpc>
            </a:pPr>
            <a:r>
              <a:rPr lang="en-US" sz="2000" b="0" strike="noStrike" spc="-1">
                <a:solidFill>
                  <a:srgbClr val="000000"/>
                </a:solidFill>
                <a:latin typeface="Times New Roman"/>
              </a:rPr>
              <a:t>The XML schema specification defines many standard simple types, called built-in types. The built-in types are the standard building blocks of an XML schema document. They are members of the XML schema namespace, "http://www.w3.org/2001/XMLSchema".</a:t>
            </a:r>
            <a:endParaRPr lang="en-US" sz="2000" b="0" strike="noStrike" spc="-1">
              <a:latin typeface="Arial"/>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 name="Table 1"/>
          <p:cNvGraphicFramePr/>
          <p:nvPr>
            <p:extLst>
              <p:ext uri="{D42A27DB-BD31-4B8C-83A1-F6EECF244321}">
                <p14:modId xmlns:p14="http://schemas.microsoft.com/office/powerpoint/2010/main" val="3310134894"/>
              </p:ext>
            </p:extLst>
          </p:nvPr>
        </p:nvGraphicFramePr>
        <p:xfrm>
          <a:off x="779721" y="717697"/>
          <a:ext cx="10464480" cy="5151120"/>
        </p:xfrm>
        <a:graphic>
          <a:graphicData uri="http://schemas.openxmlformats.org/drawingml/2006/table">
            <a:tbl>
              <a:tblPr/>
              <a:tblGrid>
                <a:gridCol w="6361814">
                  <a:extLst>
                    <a:ext uri="{9D8B030D-6E8A-4147-A177-3AD203B41FA5}">
                      <a16:colId xmlns:a16="http://schemas.microsoft.com/office/drawing/2014/main" val="20000"/>
                    </a:ext>
                  </a:extLst>
                </a:gridCol>
                <a:gridCol w="4102666">
                  <a:extLst>
                    <a:ext uri="{9D8B030D-6E8A-4147-A177-3AD203B41FA5}">
                      <a16:colId xmlns:a16="http://schemas.microsoft.com/office/drawing/2014/main" val="20001"/>
                    </a:ext>
                  </a:extLst>
                </a:gridCol>
              </a:tblGrid>
              <a:tr h="357385">
                <a:tc gridSpan="2">
                  <a:txBody>
                    <a:bodyPr/>
                    <a:lstStyle/>
                    <a:p>
                      <a:pPr algn="just">
                        <a:lnSpc>
                          <a:spcPct val="100000"/>
                        </a:lnSpc>
                      </a:pPr>
                      <a:r>
                        <a:rPr lang="en-US" sz="2000" b="1" strike="noStrike" spc="-1" dirty="0">
                          <a:solidFill>
                            <a:schemeClr val="bg1"/>
                          </a:solidFill>
                          <a:latin typeface="Times New Roman"/>
                        </a:rPr>
                        <a:t>Table  Comparing the Use of XML Schema Simple Types and Java Primitive Types</a:t>
                      </a:r>
                      <a:endParaRPr lang="en-US" sz="2000" b="0" strike="noStrike" spc="-1">
                        <a:solidFill>
                          <a:schemeClr val="bg1"/>
                        </a:solidFill>
                        <a:latin typeface="Arial"/>
                      </a:endParaRPr>
                    </a:p>
                  </a:txBody>
                  <a:tcPr marL="50760" marR="50760">
                    <a:noFill/>
                  </a:tcPr>
                </a:tc>
                <a:tc hMerge="1">
                  <a:txBody>
                    <a:bodyPr/>
                    <a:lstStyle/>
                    <a:p>
                      <a:endParaRPr lang="en-US"/>
                    </a:p>
                  </a:txBody>
                  <a:tcPr>
                    <a:solidFill>
                      <a:srgbClr val="729FCF"/>
                    </a:solidFill>
                  </a:tcPr>
                </a:tc>
                <a:extLst>
                  <a:ext uri="{0D108BD9-81ED-4DB2-BD59-A6C34878D82A}">
                    <a16:rowId xmlns:a16="http://schemas.microsoft.com/office/drawing/2014/main" val="10000"/>
                  </a:ext>
                </a:extLst>
              </a:tr>
              <a:tr h="386759">
                <a:tc>
                  <a:txBody>
                    <a:bodyPr/>
                    <a:lstStyle/>
                    <a:p>
                      <a:pPr>
                        <a:lnSpc>
                          <a:spcPct val="100000"/>
                        </a:lnSpc>
                      </a:pPr>
                      <a:r>
                        <a:rPr lang="en-US" sz="2000" b="1" strike="noStrike" spc="-1" dirty="0">
                          <a:solidFill>
                            <a:schemeClr val="bg1"/>
                          </a:solidFill>
                          <a:latin typeface="Times New Roman"/>
                          <a:ea typeface="Times New Roman"/>
                        </a:rPr>
                        <a:t>XML Schema Built-in Simple Types (shown in bold)</a:t>
                      </a:r>
                      <a:endParaRPr lang="en-US" sz="2000" b="0" strike="noStrike" spc="-1">
                        <a:solidFill>
                          <a:schemeClr val="bg1"/>
                        </a:solidFill>
                        <a:latin typeface="Arial"/>
                      </a:endParaRPr>
                    </a:p>
                  </a:txBody>
                  <a:tcPr marL="50760" marR="50760">
                    <a:noFill/>
                  </a:tcPr>
                </a:tc>
                <a:tc>
                  <a:txBody>
                    <a:bodyPr/>
                    <a:lstStyle/>
                    <a:p>
                      <a:pPr>
                        <a:lnSpc>
                          <a:spcPct val="100000"/>
                        </a:lnSpc>
                      </a:pPr>
                      <a:r>
                        <a:rPr lang="en-US" sz="2000" b="1" strike="noStrike" spc="-1" dirty="0">
                          <a:solidFill>
                            <a:schemeClr val="bg1"/>
                          </a:solidFill>
                          <a:latin typeface="Times New Roman"/>
                          <a:ea typeface="Times New Roman"/>
                        </a:rPr>
                        <a:t>Java Primitive Types (shown in bold)</a:t>
                      </a:r>
                      <a:endParaRPr lang="en-US" sz="2000" b="0" strike="noStrike" spc="-1">
                        <a:solidFill>
                          <a:schemeClr val="bg1"/>
                        </a:solidFill>
                        <a:latin typeface="Arial"/>
                      </a:endParaRPr>
                    </a:p>
                  </a:txBody>
                  <a:tcPr marL="50760" marR="50760">
                    <a:noFill/>
                  </a:tcPr>
                </a:tc>
                <a:extLst>
                  <a:ext uri="{0D108BD9-81ED-4DB2-BD59-A6C34878D82A}">
                    <a16:rowId xmlns:a16="http://schemas.microsoft.com/office/drawing/2014/main" val="10001"/>
                  </a:ext>
                </a:extLst>
              </a:tr>
              <a:tr h="2369518">
                <a:tc>
                  <a:txBody>
                    <a:bodyPr/>
                    <a:lstStyle/>
                    <a:p>
                      <a:pPr>
                        <a:lnSpc>
                          <a:spcPct val="100000"/>
                        </a:lnSpc>
                      </a:pPr>
                      <a:r>
                        <a:rPr lang="en-US" sz="2000" b="0" strike="noStrike" spc="-1">
                          <a:solidFill>
                            <a:schemeClr val="bg1"/>
                          </a:solidFill>
                          <a:latin typeface="Times New Roman"/>
                          <a:ea typeface="Times New Roman"/>
                        </a:rPr>
                        <a:t>&lt;?xml version="1.0" encoding="UTF-8"?&gt;</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ea typeface="Times New Roman"/>
                        </a:rPr>
                        <a:t>&lt;schema </a:t>
                      </a:r>
                      <a:r>
                        <a:rPr lang="en-US" sz="2000" b="0" strike="noStrike" spc="-1" err="1">
                          <a:solidFill>
                            <a:schemeClr val="bg1"/>
                          </a:solidFill>
                          <a:latin typeface="Times New Roman"/>
                          <a:ea typeface="Times New Roman"/>
                        </a:rPr>
                        <a:t>xmlns</a:t>
                      </a:r>
                      <a:r>
                        <a:rPr lang="en-US" sz="2000" b="0" strike="noStrike" spc="-1" dirty="0">
                          <a:solidFill>
                            <a:schemeClr val="bg1"/>
                          </a:solidFill>
                          <a:latin typeface="Times New Roman"/>
                          <a:ea typeface="Times New Roman"/>
                        </a:rPr>
                        <a:t>="http://www.w3.org/2001/ </a:t>
                      </a:r>
                      <a:r>
                        <a:rPr lang="en-US" sz="2000" b="0" strike="noStrike" spc="-1" err="1">
                          <a:solidFill>
                            <a:schemeClr val="bg1"/>
                          </a:solidFill>
                          <a:latin typeface="Times New Roman"/>
                          <a:ea typeface="Times New Roman"/>
                        </a:rPr>
                        <a:t>XMLSchema</a:t>
                      </a:r>
                      <a:r>
                        <a:rPr lang="en-US" sz="2000" b="0" strike="noStrike" spc="-1" dirty="0">
                          <a:solidFill>
                            <a:schemeClr val="bg1"/>
                          </a:solidFill>
                          <a:latin typeface="Times New Roman"/>
                          <a:ea typeface="Times New Roman"/>
                        </a:rPr>
                        <a:t>"  </a:t>
                      </a:r>
                      <a:r>
                        <a:rPr lang="en-US" sz="2000" b="0" strike="noStrike" spc="-1" err="1">
                          <a:solidFill>
                            <a:schemeClr val="bg1"/>
                          </a:solidFill>
                          <a:latin typeface="Times New Roman"/>
                          <a:ea typeface="Times New Roman"/>
                        </a:rPr>
                        <a:t>xmlns:mh</a:t>
                      </a:r>
                      <a:r>
                        <a:rPr lang="en-US" sz="2000" b="0" strike="noStrike" spc="-1" dirty="0">
                          <a:solidFill>
                            <a:schemeClr val="bg1"/>
                          </a:solidFill>
                          <a:latin typeface="Times New Roman"/>
                          <a:ea typeface="Times New Roman"/>
                        </a:rPr>
                        <a:t>="http://www.Monson-Haefel.com/jwsbook"  </a:t>
                      </a:r>
                      <a:r>
                        <a:rPr lang="en-US" sz="2000" b="0" strike="noStrike" spc="-1" err="1">
                          <a:solidFill>
                            <a:schemeClr val="bg1"/>
                          </a:solidFill>
                          <a:latin typeface="Times New Roman"/>
                          <a:ea typeface="Times New Roman"/>
                        </a:rPr>
                        <a:t>targetNamespace</a:t>
                      </a:r>
                      <a:r>
                        <a:rPr lang="en-US" sz="2000" b="0" strike="noStrike" spc="-1" dirty="0">
                          <a:solidFill>
                            <a:schemeClr val="bg1"/>
                          </a:solidFill>
                          <a:latin typeface="Times New Roman"/>
                          <a:ea typeface="Times New Roman"/>
                        </a:rPr>
                        <a:t>="http:// www.Monson-Haefel.com /</a:t>
                      </a:r>
                      <a:r>
                        <a:rPr lang="en-US" sz="2000" b="0" strike="noStrike" spc="-1" err="1">
                          <a:solidFill>
                            <a:schemeClr val="bg1"/>
                          </a:solidFill>
                          <a:latin typeface="Times New Roman"/>
                          <a:ea typeface="Times New Roman"/>
                        </a:rPr>
                        <a:t>jwsbook</a:t>
                      </a:r>
                      <a:r>
                        <a:rPr lang="en-US" sz="2000" b="0" strike="noStrike" spc="-1" dirty="0">
                          <a:solidFill>
                            <a:schemeClr val="bg1"/>
                          </a:solidFill>
                          <a:latin typeface="Times New Roman"/>
                          <a:ea typeface="Times New Roman"/>
                        </a:rPr>
                        <a:t>"&gt;  ...  </a:t>
                      </a:r>
                      <a:endParaRPr lang="en-US" sz="2000" b="0" strike="noStrike" spc="-1">
                        <a:solidFill>
                          <a:schemeClr val="bg1"/>
                        </a:solidFill>
                        <a:latin typeface="Arial"/>
                      </a:endParaRPr>
                    </a:p>
                    <a:p>
                      <a:pPr>
                        <a:lnSpc>
                          <a:spcPct val="100000"/>
                        </a:lnSpc>
                      </a:pPr>
                      <a:r>
                        <a:rPr lang="en-US" sz="2000" b="0" strike="noStrike" spc="-1" dirty="0">
                          <a:solidFill>
                            <a:schemeClr val="bg1"/>
                          </a:solidFill>
                          <a:latin typeface="Times New Roman"/>
                          <a:ea typeface="Times New Roman"/>
                        </a:rPr>
                        <a:t>&lt;</a:t>
                      </a:r>
                      <a:r>
                        <a:rPr lang="en-US" sz="2000" b="0" strike="noStrike" spc="-1" err="1">
                          <a:solidFill>
                            <a:schemeClr val="bg1"/>
                          </a:solidFill>
                          <a:latin typeface="Times New Roman"/>
                          <a:ea typeface="Times New Roman"/>
                        </a:rPr>
                        <a:t>complexType</a:t>
                      </a:r>
                      <a:r>
                        <a:rPr lang="en-US" sz="2000" b="0" strike="noStrike" spc="-1" dirty="0">
                          <a:solidFill>
                            <a:schemeClr val="bg1"/>
                          </a:solidFill>
                          <a:latin typeface="Times New Roman"/>
                          <a:ea typeface="Times New Roman"/>
                        </a:rPr>
                        <a:t> </a:t>
                      </a:r>
                      <a:r>
                        <a:rPr lang="en-US" sz="2000" b="0" strike="noStrike" spc="-1">
                          <a:solidFill>
                            <a:schemeClr val="bg1"/>
                          </a:solidFill>
                          <a:latin typeface="Times New Roman"/>
                          <a:ea typeface="Times New Roman"/>
                        </a:rPr>
                        <a:t>name="PurchaseOrder"&gt;   </a:t>
                      </a:r>
                      <a:endParaRPr lang="en-US" sz="2000" b="0" strike="noStrike" spc="-1">
                        <a:solidFill>
                          <a:schemeClr val="bg1"/>
                        </a:solidFill>
                        <a:latin typeface="Arial"/>
                      </a:endParaRPr>
                    </a:p>
                    <a:p>
                      <a:pPr lvl="0">
                        <a:lnSpc>
                          <a:spcPct val="100000"/>
                        </a:lnSpc>
                        <a:buNone/>
                      </a:pPr>
                      <a:r>
                        <a:rPr lang="en-US" sz="2000" b="0" strike="noStrike" spc="-1" dirty="0">
                          <a:solidFill>
                            <a:schemeClr val="bg1"/>
                          </a:solidFill>
                          <a:latin typeface="Times New Roman"/>
                          <a:ea typeface="Times New Roman"/>
                        </a:rPr>
                        <a:t> &lt;sequence&gt;  </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ea typeface="Times New Roman"/>
                        </a:rPr>
                        <a:t>&lt;element name="accountName" type="</a:t>
                      </a:r>
                      <a:r>
                        <a:rPr lang="en-US" sz="2000" b="1" strike="noStrike" spc="-1">
                          <a:solidFill>
                            <a:schemeClr val="bg1"/>
                          </a:solidFill>
                          <a:latin typeface="Times New Roman"/>
                          <a:ea typeface="Times New Roman"/>
                        </a:rPr>
                        <a:t>string</a:t>
                      </a:r>
                      <a:r>
                        <a:rPr lang="en-US" sz="2000" b="0" strike="noStrike" spc="-1" dirty="0">
                          <a:solidFill>
                            <a:schemeClr val="bg1"/>
                          </a:solidFill>
                          <a:latin typeface="Times New Roman"/>
                          <a:ea typeface="Times New Roman"/>
                        </a:rPr>
                        <a:t>" /&gt;     </a:t>
                      </a:r>
                      <a:endParaRPr lang="en-US" sz="2000" b="0" strike="noStrike" spc="-1">
                        <a:solidFill>
                          <a:schemeClr val="bg1"/>
                        </a:solidFill>
                        <a:latin typeface="Arial"/>
                      </a:endParaRPr>
                    </a:p>
                    <a:p>
                      <a:pPr>
                        <a:lnSpc>
                          <a:spcPct val="100000"/>
                        </a:lnSpc>
                      </a:pPr>
                      <a:r>
                        <a:rPr lang="en-US" sz="2000" b="0" strike="noStrike" spc="-1">
                          <a:solidFill>
                            <a:schemeClr val="bg1"/>
                          </a:solidFill>
                          <a:latin typeface="Times New Roman"/>
                          <a:ea typeface="Times New Roman"/>
                        </a:rPr>
                        <a:t> &lt;element name="accountNumber</a:t>
                      </a:r>
                      <a:r>
                        <a:rPr lang="en-US" sz="2000" b="0" strike="noStrike" spc="-1" dirty="0">
                          <a:solidFill>
                            <a:schemeClr val="bg1"/>
                          </a:solidFill>
                          <a:latin typeface="Times New Roman"/>
                          <a:ea typeface="Times New Roman"/>
                        </a:rPr>
                        <a:t>" type="</a:t>
                      </a:r>
                      <a:r>
                        <a:rPr lang="en-US" sz="2000" b="1" strike="noStrike" spc="-1" dirty="0">
                          <a:solidFill>
                            <a:schemeClr val="bg1"/>
                          </a:solidFill>
                          <a:latin typeface="Times New Roman"/>
                          <a:ea typeface="Times New Roman"/>
                        </a:rPr>
                        <a:t>integer</a:t>
                      </a:r>
                      <a:r>
                        <a:rPr lang="en-US" sz="2000" b="0" strike="noStrike" spc="-1" dirty="0">
                          <a:solidFill>
                            <a:schemeClr val="bg1"/>
                          </a:solidFill>
                          <a:latin typeface="Times New Roman"/>
                          <a:ea typeface="Times New Roman"/>
                        </a:rPr>
                        <a:t>" /&gt;   </a:t>
                      </a:r>
                      <a:endParaRPr lang="en-US" sz="2000" b="0" strike="noStrike" spc="-1">
                        <a:solidFill>
                          <a:schemeClr val="bg1"/>
                        </a:solidFill>
                        <a:latin typeface="Arial"/>
                      </a:endParaRPr>
                    </a:p>
                    <a:p>
                      <a:pPr>
                        <a:lnSpc>
                          <a:spcPct val="100000"/>
                        </a:lnSpc>
                      </a:pPr>
                      <a:r>
                        <a:rPr lang="en-US" sz="2000" b="0" strike="noStrike" spc="-1">
                          <a:solidFill>
                            <a:schemeClr val="bg1"/>
                          </a:solidFill>
                          <a:latin typeface="Times New Roman"/>
                          <a:ea typeface="Times New Roman"/>
                        </a:rPr>
                        <a:t>   &lt;element name="total"  type="</a:t>
                      </a:r>
                      <a:r>
                        <a:rPr lang="en-US" sz="2000" b="1" strike="noStrike" spc="-1">
                          <a:solidFill>
                            <a:schemeClr val="bg1"/>
                          </a:solidFill>
                          <a:latin typeface="Times New Roman"/>
                          <a:ea typeface="Times New Roman"/>
                        </a:rPr>
                        <a:t>float</a:t>
                      </a:r>
                      <a:r>
                        <a:rPr lang="en-US" sz="2000" b="0" strike="noStrike" spc="-1" dirty="0">
                          <a:solidFill>
                            <a:schemeClr val="bg1"/>
                          </a:solidFill>
                          <a:latin typeface="Times New Roman"/>
                          <a:ea typeface="Times New Roman"/>
                        </a:rPr>
                        <a:t>" /&gt;      </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ea typeface="Times New Roman"/>
                        </a:rPr>
                        <a:t>&lt;!-- More </a:t>
                      </a:r>
                      <a:r>
                        <a:rPr lang="en-US" sz="2000" b="0" strike="noStrike" spc="-1" dirty="0">
                          <a:solidFill>
                            <a:schemeClr val="bg1"/>
                          </a:solidFill>
                          <a:latin typeface="Times New Roman"/>
                          <a:ea typeface="Times New Roman"/>
                        </a:rPr>
                        <a:t>stuff follows --&gt;    </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ea typeface="Times New Roman"/>
                        </a:rPr>
                        <a:t>&lt;/sequence&gt;  </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ea typeface="Times New Roman"/>
                        </a:rPr>
                        <a:t>&lt;/complexType&gt;  ...&lt;/schema&gt;</a:t>
                      </a:r>
                      <a:endParaRPr lang="en-US" sz="2000" b="0" strike="noStrike" spc="-1">
                        <a:solidFill>
                          <a:schemeClr val="bg1"/>
                        </a:solidFill>
                        <a:latin typeface="Arial"/>
                      </a:endParaRPr>
                    </a:p>
                  </a:txBody>
                  <a:tcPr marL="50760" marR="50760">
                    <a:noFill/>
                  </a:tcPr>
                </a:tc>
                <a:tc>
                  <a:txBody>
                    <a:bodyPr/>
                    <a:lstStyle/>
                    <a:p>
                      <a:pPr>
                        <a:lnSpc>
                          <a:spcPct val="100000"/>
                        </a:lnSpc>
                      </a:pPr>
                      <a:r>
                        <a:rPr lang="en-US" sz="2000" b="0" strike="noStrike" spc="-1" dirty="0">
                          <a:solidFill>
                            <a:schemeClr val="bg1"/>
                          </a:solidFill>
                          <a:latin typeface="Times New Roman"/>
                        </a:rPr>
                        <a:t>package </a:t>
                      </a:r>
                      <a:r>
                        <a:rPr lang="en-US" sz="2000" b="0" strike="noStrike" spc="-1" dirty="0" err="1">
                          <a:solidFill>
                            <a:schemeClr val="bg1"/>
                          </a:solidFill>
                          <a:latin typeface="Times New Roman"/>
                        </a:rPr>
                        <a:t>com.monsonhaefel</a:t>
                      </a:r>
                      <a:r>
                        <a:rPr lang="en-US" sz="2000" b="0" strike="noStrike" spc="-1" dirty="0">
                          <a:solidFill>
                            <a:schemeClr val="bg1"/>
                          </a:solidFill>
                          <a:latin typeface="Times New Roman"/>
                        </a:rPr>
                        <a:t>. </a:t>
                      </a:r>
                      <a:r>
                        <a:rPr lang="en-US" sz="2000" b="0" strike="noStrike" spc="-1" dirty="0" err="1">
                          <a:solidFill>
                            <a:schemeClr val="bg1"/>
                          </a:solidFill>
                          <a:latin typeface="Times New Roman"/>
                        </a:rPr>
                        <a:t>jwsbook</a:t>
                      </a:r>
                      <a:r>
                        <a:rPr lang="en-US" sz="2000" b="0" strike="noStrike" spc="-1" dirty="0">
                          <a:solidFill>
                            <a:schemeClr val="bg1"/>
                          </a:solidFill>
                          <a:latin typeface="Times New Roman"/>
                        </a:rPr>
                        <a:t> ;</a:t>
                      </a:r>
                      <a:endParaRPr lang="en-US" sz="2000" b="0" strike="noStrike" spc="-1">
                        <a:solidFill>
                          <a:schemeClr val="bg1"/>
                        </a:solidFill>
                        <a:latin typeface="Arial"/>
                      </a:endParaRPr>
                    </a:p>
                    <a:p>
                      <a:pPr>
                        <a:lnSpc>
                          <a:spcPct val="100000"/>
                        </a:lnSpc>
                      </a:pPr>
                      <a:r>
                        <a:rPr lang="en-US" sz="2000" b="0" strike="noStrike" spc="-1" dirty="0">
                          <a:solidFill>
                            <a:schemeClr val="bg1"/>
                          </a:solidFill>
                          <a:latin typeface="Times New Roman"/>
                        </a:rPr>
                        <a:t>public class </a:t>
                      </a:r>
                      <a:r>
                        <a:rPr lang="en-US" sz="2000" b="0" strike="noStrike" spc="-1" err="1">
                          <a:solidFill>
                            <a:schemeClr val="bg1"/>
                          </a:solidFill>
                          <a:latin typeface="Times New Roman"/>
                        </a:rPr>
                        <a:t>PurchaseOrder</a:t>
                      </a:r>
                      <a:r>
                        <a:rPr lang="en-US" sz="2000" b="0" strike="noStrike" spc="-1" dirty="0">
                          <a:solidFill>
                            <a:schemeClr val="bg1"/>
                          </a:solidFill>
                          <a:latin typeface="Times New Roman"/>
                        </a:rPr>
                        <a:t> {  </a:t>
                      </a:r>
                      <a:endParaRPr lang="en-US" sz="2000" b="0" strike="noStrike" spc="-1">
                        <a:solidFill>
                          <a:schemeClr val="bg1"/>
                        </a:solidFill>
                        <a:latin typeface="Arial"/>
                      </a:endParaRPr>
                    </a:p>
                    <a:p>
                      <a:pPr lvl="0">
                        <a:lnSpc>
                          <a:spcPct val="100000"/>
                        </a:lnSpc>
                        <a:buNone/>
                      </a:pPr>
                      <a:r>
                        <a:rPr lang="en-US" sz="2000" b="0" strike="noStrike" spc="-1">
                          <a:solidFill>
                            <a:schemeClr val="bg1"/>
                          </a:solidFill>
                          <a:latin typeface="Times New Roman"/>
                        </a:rPr>
                        <a:t>String </a:t>
                      </a:r>
                      <a:r>
                        <a:rPr lang="en-US" sz="2000" b="0" strike="noStrike" spc="-1" err="1">
                          <a:solidFill>
                            <a:schemeClr val="bg1"/>
                          </a:solidFill>
                          <a:latin typeface="Times New Roman"/>
                        </a:rPr>
                        <a:t>accountName</a:t>
                      </a:r>
                      <a:r>
                        <a:rPr lang="en-US" sz="2000" b="0" strike="noStrike" spc="-1" dirty="0">
                          <a:solidFill>
                            <a:schemeClr val="bg1"/>
                          </a:solidFill>
                          <a:latin typeface="Times New Roman"/>
                        </a:rPr>
                        <a:t>; </a:t>
                      </a:r>
                      <a:endParaRPr lang="en-US" sz="2000" b="0" strike="noStrike" spc="-1">
                        <a:solidFill>
                          <a:schemeClr val="bg1"/>
                        </a:solidFill>
                        <a:latin typeface="Arial"/>
                      </a:endParaRPr>
                    </a:p>
                    <a:p>
                      <a:pPr>
                        <a:lnSpc>
                          <a:spcPct val="100000"/>
                        </a:lnSpc>
                      </a:pPr>
                      <a:r>
                        <a:rPr lang="en-US" sz="2000" b="0" strike="noStrike" spc="-1" dirty="0">
                          <a:solidFill>
                            <a:schemeClr val="bg1"/>
                          </a:solidFill>
                          <a:latin typeface="Times New Roman"/>
                        </a:rPr>
                        <a:t> int </a:t>
                      </a:r>
                      <a:r>
                        <a:rPr lang="en-US" sz="2000" b="0" strike="noStrike" spc="-1" err="1">
                          <a:solidFill>
                            <a:schemeClr val="bg1"/>
                          </a:solidFill>
                          <a:latin typeface="Times New Roman"/>
                        </a:rPr>
                        <a:t>accountNumber</a:t>
                      </a:r>
                      <a:r>
                        <a:rPr lang="en-US" sz="2000" b="0" strike="noStrike" spc="-1" dirty="0">
                          <a:solidFill>
                            <a:schemeClr val="bg1"/>
                          </a:solidFill>
                          <a:latin typeface="Times New Roman"/>
                        </a:rPr>
                        <a:t>; </a:t>
                      </a:r>
                      <a:endParaRPr lang="en-US" sz="2000" b="0" strike="noStrike" spc="-1">
                        <a:solidFill>
                          <a:schemeClr val="bg1"/>
                        </a:solidFill>
                        <a:latin typeface="Arial"/>
                      </a:endParaRPr>
                    </a:p>
                    <a:p>
                      <a:pPr>
                        <a:lnSpc>
                          <a:spcPct val="100000"/>
                        </a:lnSpc>
                      </a:pPr>
                      <a:r>
                        <a:rPr lang="en-US" sz="2000" b="0" strike="noStrike" spc="-1" dirty="0">
                          <a:solidFill>
                            <a:schemeClr val="bg1"/>
                          </a:solidFill>
                          <a:latin typeface="Times New Roman"/>
                        </a:rPr>
                        <a:t> float total;  // more stuff  follows}</a:t>
                      </a:r>
                      <a:endParaRPr lang="en-US" sz="2000" b="0" strike="noStrike" spc="-1">
                        <a:solidFill>
                          <a:schemeClr val="bg1"/>
                        </a:solidFill>
                        <a:latin typeface="Arial"/>
                      </a:endParaRPr>
                    </a:p>
                  </a:txBody>
                  <a:tcPr marL="50760" marR="50760">
                    <a:noFill/>
                  </a:tcPr>
                </a:tc>
                <a:extLst>
                  <a:ext uri="{0D108BD9-81ED-4DB2-BD59-A6C34878D82A}">
                    <a16:rowId xmlns:a16="http://schemas.microsoft.com/office/drawing/2014/main" val="10002"/>
                  </a:ext>
                </a:extLst>
              </a:tr>
            </a:tbl>
          </a:graphicData>
        </a:graphic>
      </p:graphicFrame>
      <p:sp>
        <p:nvSpPr>
          <p:cNvPr id="257" name="CustomShape 2"/>
          <p:cNvSpPr/>
          <p:nvPr/>
        </p:nvSpPr>
        <p:spPr>
          <a:xfrm>
            <a:off x="0" y="0"/>
            <a:ext cx="177480" cy="85320"/>
          </a:xfrm>
          <a:prstGeom prst="rect">
            <a:avLst/>
          </a:prstGeom>
          <a:noFill/>
          <a:ln w="9360">
            <a:noFill/>
          </a:ln>
        </p:spPr>
        <p:style>
          <a:lnRef idx="0">
            <a:scrgbClr r="0" g="0" b="0"/>
          </a:lnRef>
          <a:fillRef idx="0">
            <a:scrgbClr r="0" g="0" b="0"/>
          </a:fillRef>
          <a:effectRef idx="0">
            <a:scrgbClr r="0" g="0" b="0"/>
          </a:effectRef>
          <a:fontRef idx="minor"/>
        </p:style>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740947" y="2309509"/>
            <a:ext cx="10769400" cy="4030560"/>
          </a:xfrm>
          <a:prstGeom prst="rect">
            <a:avLst/>
          </a:prstGeom>
          <a:noFill/>
          <a:ln w="9360">
            <a:noFill/>
          </a:ln>
        </p:spPr>
        <p:style>
          <a:lnRef idx="0">
            <a:scrgbClr r="0" g="0" b="0"/>
          </a:lnRef>
          <a:fillRef idx="0">
            <a:scrgbClr r="0" g="0" b="0"/>
          </a:fillRef>
          <a:effectRef idx="0">
            <a:scrgbClr r="0" g="0" b="0"/>
          </a:effectRef>
          <a:fontRef idx="minor"/>
        </p:style>
        <p:txBody>
          <a:bodyPr lIns="0" tIns="152280" rIns="0" bIns="38160" anchor="ctr"/>
          <a:lstStyle/>
          <a:p>
            <a:pPr>
              <a:lnSpc>
                <a:spcPct val="100000"/>
              </a:lnSpc>
            </a:pPr>
            <a:r>
              <a:rPr lang="en-US" sz="2800" b="1" strike="noStrike" spc="-1">
                <a:solidFill>
                  <a:srgbClr val="FF0000"/>
                </a:solidFill>
                <a:latin typeface="Times New Roman"/>
              </a:rPr>
              <a:t> Complex Types</a:t>
            </a:r>
            <a:endParaRPr lang="en-US" sz="2800" b="0" strike="noStrike" spc="-1">
              <a:latin typeface="Arial"/>
            </a:endParaRPr>
          </a:p>
          <a:p>
            <a:pPr>
              <a:lnSpc>
                <a:spcPct val="100000"/>
              </a:lnSpc>
            </a:pPr>
            <a:r>
              <a:rPr lang="en-US" sz="2800" b="0" strike="noStrike" spc="-1">
                <a:solidFill>
                  <a:srgbClr val="000000"/>
                </a:solidFill>
                <a:latin typeface="Times New Roman"/>
              </a:rPr>
              <a:t>A schema may declare complex types, which define how elements that contain other elements are organized. The USAddress schema type in </a:t>
            </a:r>
            <a:r>
              <a:rPr lang="en-US" sz="2800" b="0" strike="noStrike" spc="-1">
                <a:solidFill>
                  <a:srgbClr val="FF0000"/>
                </a:solidFill>
                <a:latin typeface="Times New Roman"/>
              </a:rPr>
              <a:t>Example A</a:t>
            </a:r>
            <a:r>
              <a:rPr lang="en-US" sz="2800" b="0" strike="noStrike" spc="-1">
                <a:solidFill>
                  <a:srgbClr val="000000"/>
                </a:solidFill>
                <a:latin typeface="Times New Roman"/>
              </a:rPr>
              <a:t>, for example, is a complex type definition for a United States postal </a:t>
            </a:r>
            <a:r>
              <a:rPr lang="en-US" sz="2400" b="0" strike="noStrike" spc="-1">
                <a:solidFill>
                  <a:srgbClr val="000000"/>
                </a:solidFill>
                <a:latin typeface="Times New Roman"/>
              </a:rPr>
              <a:t>address</a:t>
            </a:r>
            <a:r>
              <a:rPr lang="en-US" sz="2800" b="0" strike="noStrike" spc="-1">
                <a:solidFill>
                  <a:srgbClr val="000000"/>
                </a:solidFill>
                <a:latin typeface="Times New Roman"/>
              </a:rPr>
              <a:t>.  It tells us that an element based on this type will contain five other elements called name, street, city, state, and zip.</a:t>
            </a:r>
            <a:endParaRPr lang="en-US" sz="2800" b="0" strike="noStrike" spc="-1">
              <a:latin typeface="Arial"/>
            </a:endParaRPr>
          </a:p>
          <a:p>
            <a:pPr>
              <a:lnSpc>
                <a:spcPct val="100000"/>
              </a:lnSpc>
            </a:pPr>
            <a:r>
              <a:rPr lang="en-US" sz="2800" b="0" strike="noStrike" spc="-1">
                <a:solidFill>
                  <a:srgbClr val="000000"/>
                </a:solidFill>
                <a:latin typeface="Times New Roman"/>
              </a:rPr>
              <a:t>A complex type is analogous to a Java class definition with fields but no methods. </a:t>
            </a:r>
            <a:endParaRPr lang="en-US" sz="2800" b="0" strike="noStrike" spc="-1">
              <a:latin typeface="Arial"/>
            </a:endParaRPr>
          </a:p>
          <a:p>
            <a:pPr>
              <a:lnSpc>
                <a:spcPct val="100000"/>
              </a:lnSpc>
            </a:pPr>
            <a:r>
              <a:rPr lang="en-US" sz="2800" b="0" strike="noStrike" spc="-1">
                <a:solidFill>
                  <a:srgbClr val="000000"/>
                </a:solidFill>
                <a:latin typeface="Times New Roman"/>
              </a:rPr>
              <a:t>.</a:t>
            </a:r>
            <a:endParaRPr lang="en-US" sz="2800" b="0" strike="noStrike" spc="-1">
              <a:latin typeface="Arial"/>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561541" y="2258015"/>
            <a:ext cx="10870920" cy="44798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400" b="0" strike="noStrike" spc="-1">
                <a:solidFill>
                  <a:srgbClr val="000000"/>
                </a:solidFill>
                <a:latin typeface="Times New Roman"/>
              </a:rPr>
              <a:t>XML documents are composed of Unicode text (usually UTF-8), so people as well as software can understand them.</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Times New Roman"/>
              </a:rPr>
              <a:t>XML is used for </a:t>
            </a:r>
            <a:r>
              <a:rPr lang="en-US" sz="2400" b="1" strike="noStrike" spc="-1">
                <a:solidFill>
                  <a:srgbClr val="000000"/>
                </a:solidFill>
                <a:latin typeface="Times New Roman"/>
              </a:rPr>
              <a:t>two</a:t>
            </a:r>
            <a:r>
              <a:rPr lang="en-US" sz="2400" b="0" strike="noStrike" spc="-1">
                <a:solidFill>
                  <a:srgbClr val="000000"/>
                </a:solidFill>
                <a:latin typeface="Times New Roman"/>
              </a:rPr>
              <a:t> different purposes: document-oriented and data-oriented applications. </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1" strike="noStrike" spc="-1">
                <a:solidFill>
                  <a:srgbClr val="000000"/>
                </a:solidFill>
                <a:latin typeface="Times New Roman"/>
              </a:rPr>
              <a:t>Document-oriented</a:t>
            </a:r>
            <a:r>
              <a:rPr lang="en-US" sz="2400" b="0" strike="noStrike" spc="-1">
                <a:solidFill>
                  <a:srgbClr val="000000"/>
                </a:solidFill>
                <a:latin typeface="Times New Roman"/>
              </a:rPr>
              <a:t> markup languages are focused on the format and presentation of literature. They describe how books, magazines, and business and scientific papers are organized, and how they look.</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1" strike="noStrike" spc="-1">
                <a:solidFill>
                  <a:srgbClr val="000000"/>
                </a:solidFill>
                <a:latin typeface="Times New Roman"/>
              </a:rPr>
              <a:t>Data-oriented</a:t>
            </a:r>
            <a:r>
              <a:rPr lang="en-US" sz="2400" b="0" strike="noStrike" spc="-1">
                <a:solidFill>
                  <a:srgbClr val="000000"/>
                </a:solidFill>
                <a:latin typeface="Times New Roman"/>
              </a:rPr>
              <a:t> markup languages focus on how data is organized and typed; they define a schema for storing and exchanging data between software applications. </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709468" y="4704907"/>
            <a:ext cx="10870920" cy="15534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imes New Roman"/>
              </a:rPr>
              <a:t>The fields in a Java class declare the names and types of variables that an instance of that class will contain. Similarly, a complex type declares the names and types of elements and attributes that an XML instance of that type may contain. </a:t>
            </a:r>
            <a:endParaRPr lang="en-US" sz="1800" b="0" strike="noStrike" spc="-1">
              <a:latin typeface="Arial"/>
            </a:endParaRPr>
          </a:p>
          <a:p>
            <a:pPr>
              <a:lnSpc>
                <a:spcPct val="100000"/>
              </a:lnSpc>
            </a:pPr>
            <a:r>
              <a:rPr lang="en-US" sz="1800" b="0" strike="noStrike" spc="-1">
                <a:solidFill>
                  <a:srgbClr val="000000"/>
                </a:solidFill>
                <a:latin typeface="Times New Roman"/>
              </a:rPr>
              <a:t>An instance of a complex type </a:t>
            </a:r>
            <a:r>
              <a:rPr lang="en-US" sz="2400" b="0" strike="noStrike" spc="-1">
                <a:solidFill>
                  <a:srgbClr val="000000"/>
                </a:solidFill>
                <a:latin typeface="Times New Roman"/>
              </a:rPr>
              <a:t>is</a:t>
            </a:r>
            <a:r>
              <a:rPr lang="en-US" sz="1800" b="0" strike="noStrike" spc="-1">
                <a:solidFill>
                  <a:srgbClr val="000000"/>
                </a:solidFill>
                <a:latin typeface="Times New Roman"/>
              </a:rPr>
              <a:t> an element in an XML document. </a:t>
            </a:r>
            <a:r>
              <a:rPr lang="en-US" sz="1800" b="0" u="sng" strike="noStrike" spc="-1">
                <a:solidFill>
                  <a:srgbClr val="C4E46E"/>
                </a:solidFill>
                <a:uFillTx/>
                <a:latin typeface="Times New Roman"/>
                <a:hlinkClick r:id="rId2"/>
              </a:rPr>
              <a:t>Table 3-3</a:t>
            </a:r>
            <a:r>
              <a:rPr lang="en-US" sz="1800" b="0" strike="noStrike" spc="-1">
                <a:solidFill>
                  <a:srgbClr val="000000"/>
                </a:solidFill>
                <a:latin typeface="Times New Roman"/>
              </a:rPr>
              <a:t> compares an XML schema type and a Java class definition for a U.S. address</a:t>
            </a:r>
            <a:endParaRPr lang="en-US" sz="1800" b="0" strike="noStrike" spc="-1">
              <a:latin typeface="Arial"/>
            </a:endParaRPr>
          </a:p>
        </p:txBody>
      </p:sp>
      <p:pic>
        <p:nvPicPr>
          <p:cNvPr id="260" name="Picture 1"/>
          <p:cNvPicPr/>
          <p:nvPr/>
        </p:nvPicPr>
        <p:blipFill>
          <a:blip r:embed="rId3"/>
          <a:stretch/>
        </p:blipFill>
        <p:spPr>
          <a:xfrm>
            <a:off x="788461" y="893015"/>
            <a:ext cx="9884886" cy="3784711"/>
          </a:xfrm>
          <a:prstGeom prst="rect">
            <a:avLst/>
          </a:prstGeom>
          <a:ln w="9360">
            <a:noFill/>
          </a:ln>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913460" y="1074483"/>
            <a:ext cx="10769400" cy="447984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nchor="ctr"/>
          <a:lstStyle/>
          <a:p>
            <a:pPr algn="just">
              <a:lnSpc>
                <a:spcPct val="100000"/>
              </a:lnSpc>
            </a:pPr>
            <a:r>
              <a:rPr lang="en-US" sz="2400" b="1" strike="noStrike" spc="-1">
                <a:solidFill>
                  <a:srgbClr val="FFFFFF"/>
                </a:solidFill>
                <a:latin typeface="Times New Roman"/>
              </a:rPr>
              <a:t>Sequences of Elements</a:t>
            </a:r>
            <a:endParaRPr lang="en-US" sz="2400" b="0" strike="noStrike" spc="-1">
              <a:latin typeface="Arial"/>
            </a:endParaRPr>
          </a:p>
          <a:p>
            <a:pPr algn="just">
              <a:lnSpc>
                <a:spcPct val="100000"/>
              </a:lnSpc>
            </a:pPr>
            <a:endParaRPr lang="en-US" sz="2400" b="0" strike="noStrike" spc="-1">
              <a:latin typeface="Arial"/>
            </a:endParaRPr>
          </a:p>
          <a:p>
            <a:pPr algn="just">
              <a:lnSpc>
                <a:spcPct val="100000"/>
              </a:lnSpc>
            </a:pPr>
            <a:endParaRPr lang="en-US" sz="2400" b="0" strike="noStrike" spc="-1">
              <a:latin typeface="Arial"/>
            </a:endParaRPr>
          </a:p>
          <a:p>
            <a:pPr algn="just">
              <a:lnSpc>
                <a:spcPct val="100000"/>
              </a:lnSpc>
            </a:pPr>
            <a:r>
              <a:rPr lang="en-US" sz="2400" b="0" strike="noStrike" spc="-1">
                <a:solidFill>
                  <a:srgbClr val="000000"/>
                </a:solidFill>
                <a:latin typeface="Times New Roman"/>
              </a:rPr>
              <a:t>Most complexType declarations in schemas will contain a sequence element that lists one or more element definitions.</a:t>
            </a:r>
            <a:endParaRPr lang="en-US" sz="2400" b="0" strike="noStrike" spc="-1">
              <a:latin typeface="Arial"/>
            </a:endParaRPr>
          </a:p>
          <a:p>
            <a:pPr algn="just">
              <a:lnSpc>
                <a:spcPct val="100000"/>
              </a:lnSpc>
            </a:pPr>
            <a:r>
              <a:rPr lang="en-US" sz="2400" b="0" strike="noStrike" spc="-1">
                <a:solidFill>
                  <a:srgbClr val="000000"/>
                </a:solidFill>
                <a:latin typeface="Times New Roman"/>
              </a:rPr>
              <a:t>The element definitions tell you which elements are nested in the type, the order in which they appear, and the kind of data each element contains.</a:t>
            </a:r>
            <a:endParaRPr lang="en-US" sz="2400" b="0" strike="noStrike" spc="-1">
              <a:latin typeface="Arial"/>
            </a:endParaRPr>
          </a:p>
          <a:p>
            <a:pPr algn="just">
              <a:lnSpc>
                <a:spcPct val="100000"/>
              </a:lnSpc>
            </a:pPr>
            <a:r>
              <a:rPr lang="en-US" sz="2400" b="0" strike="noStrike" spc="-1">
                <a:solidFill>
                  <a:srgbClr val="000000"/>
                </a:solidFill>
                <a:latin typeface="Times New Roman"/>
              </a:rPr>
              <a:t>A complex type may contain a sequence of elements that are simple types or other complex types. For example, we can define an element for a purchase-order document by adding a PurchaseOrder type to the Monson-Haefel Markup Language you saw in </a:t>
            </a:r>
            <a:r>
              <a:rPr lang="en-US" sz="2400" b="0" u="sng" strike="noStrike" spc="-1">
                <a:solidFill>
                  <a:srgbClr val="C4E46E"/>
                </a:solidFill>
                <a:uFillTx/>
                <a:latin typeface="Times New Roman"/>
                <a:hlinkClick r:id="rId2"/>
              </a:rPr>
              <a:t>Listing 3-2</a:t>
            </a:r>
            <a:r>
              <a:rPr lang="en-US" sz="2400" b="0" strike="noStrike" spc="-1">
                <a:solidFill>
                  <a:srgbClr val="000000"/>
                </a:solidFill>
                <a:latin typeface="Times New Roman"/>
              </a:rPr>
              <a:t>. In </a:t>
            </a:r>
            <a:r>
              <a:rPr lang="en-US" sz="2400" b="0" u="sng" strike="noStrike" spc="-1">
                <a:solidFill>
                  <a:srgbClr val="C4E46E"/>
                </a:solidFill>
                <a:uFillTx/>
                <a:latin typeface="Times New Roman"/>
                <a:hlinkClick r:id="rId2"/>
              </a:rPr>
              <a:t>Listing 3-4</a:t>
            </a:r>
            <a:r>
              <a:rPr lang="en-US" sz="2400" b="0" strike="noStrike" spc="-1">
                <a:solidFill>
                  <a:srgbClr val="000000"/>
                </a:solidFill>
                <a:latin typeface="Times New Roman"/>
              </a:rPr>
              <a:t>, the new PurchaseOrder type has two nested elements, billAddress and shipAddress, both of type USAddress.</a:t>
            </a:r>
            <a:endParaRPr lang="en-US" sz="2400" b="0" strike="noStrike" spc="-1">
              <a:latin typeface="Arial"/>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1"/>
          <p:cNvPicPr/>
          <p:nvPr/>
        </p:nvPicPr>
        <p:blipFill>
          <a:blip r:embed="rId2"/>
          <a:srcRect b="4446"/>
          <a:stretch/>
        </p:blipFill>
        <p:spPr>
          <a:xfrm>
            <a:off x="1382863" y="762000"/>
            <a:ext cx="9524130" cy="5572873"/>
          </a:xfrm>
          <a:prstGeom prst="rect">
            <a:avLst/>
          </a:prstGeom>
          <a:ln w="9360">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Picture 1"/>
          <p:cNvPicPr/>
          <p:nvPr/>
        </p:nvPicPr>
        <p:blipFill rotWithShape="1">
          <a:blip r:embed="rId2"/>
          <a:srcRect t="52449" b="-6123"/>
          <a:stretch/>
        </p:blipFill>
        <p:spPr>
          <a:xfrm>
            <a:off x="901410" y="2859249"/>
            <a:ext cx="10159560" cy="2568065"/>
          </a:xfrm>
          <a:prstGeom prst="rect">
            <a:avLst/>
          </a:prstGeom>
          <a:ln w="9360">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545930" y="401386"/>
            <a:ext cx="10769400" cy="1005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400" b="1" strike="noStrike" spc="-1">
                <a:solidFill>
                  <a:srgbClr val="FFFFFF"/>
                </a:solidFill>
                <a:latin typeface="Times New Roman"/>
              </a:rPr>
              <a:t>Attributes</a:t>
            </a:r>
            <a:endParaRPr lang="en-US" sz="2400" b="0" strike="noStrike" spc="-1">
              <a:solidFill>
                <a:srgbClr val="FFFFFF"/>
              </a:solidFill>
              <a:latin typeface="Arial"/>
            </a:endParaRPr>
          </a:p>
          <a:p>
            <a:pPr>
              <a:lnSpc>
                <a:spcPct val="100000"/>
              </a:lnSpc>
            </a:pPr>
            <a:r>
              <a:rPr lang="en-US" sz="1800" b="0" strike="noStrike" spc="-1">
                <a:solidFill>
                  <a:srgbClr val="FFFFFF"/>
                </a:solidFill>
                <a:latin typeface="Times New Roman"/>
              </a:rPr>
              <a:t>In addition to sequences of elements, a complex type may also define its own attributes. For example, Listing 3-5 shows a new version of the PurchaseOrder type that includes the definition of an orderDate attribute.</a:t>
            </a:r>
            <a:endParaRPr lang="en-US" sz="1800" b="0" strike="noStrike" spc="-1">
              <a:solidFill>
                <a:srgbClr val="FFFFFF"/>
              </a:solidFill>
              <a:latin typeface="Arial"/>
            </a:endParaRPr>
          </a:p>
        </p:txBody>
      </p:sp>
      <p:pic>
        <p:nvPicPr>
          <p:cNvPr id="265" name="Picture 2"/>
          <p:cNvPicPr/>
          <p:nvPr/>
        </p:nvPicPr>
        <p:blipFill>
          <a:blip r:embed="rId2"/>
          <a:stretch/>
        </p:blipFill>
        <p:spPr>
          <a:xfrm>
            <a:off x="507960" y="1442484"/>
            <a:ext cx="10769400" cy="5149343"/>
          </a:xfrm>
          <a:prstGeom prst="rect">
            <a:avLst/>
          </a:prstGeom>
          <a:ln w="9360">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895538" y="660890"/>
            <a:ext cx="10870920" cy="161532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nchor="ctr"/>
          <a:lstStyle/>
          <a:p>
            <a:pPr>
              <a:lnSpc>
                <a:spcPct val="100000"/>
              </a:lnSpc>
            </a:pPr>
            <a:r>
              <a:rPr lang="en-US" sz="2000" b="1" strike="noStrike" spc="-1">
                <a:solidFill>
                  <a:srgbClr val="FFFFFF"/>
                </a:solidFill>
                <a:latin typeface="Times New Roman"/>
              </a:rPr>
              <a:t>3.1.4.3 Occurrence Constraints</a:t>
            </a:r>
            <a:endParaRPr lang="en-US" sz="2000" b="0" strike="noStrike" spc="-1">
              <a:solidFill>
                <a:srgbClr val="FFFFFF"/>
              </a:solidFill>
              <a:latin typeface="Arial"/>
            </a:endParaRPr>
          </a:p>
          <a:p>
            <a:pPr>
              <a:lnSpc>
                <a:spcPct val="100000"/>
              </a:lnSpc>
            </a:pPr>
            <a:r>
              <a:rPr lang="en-US" sz="2000" b="0" strike="noStrike" spc="-1">
                <a:solidFill>
                  <a:srgbClr val="FFFFFF"/>
                </a:solidFill>
                <a:latin typeface="Times New Roman"/>
              </a:rPr>
              <a:t>The multiplicity of an element, the number of times it occurs in an instance document, is controlled by occurrence constraints, which are declared by the maxOccurs and minOccurs attributes. For example, we can enhance the USAddress complex type by placing occurrence constraints on the street element as shown in </a:t>
            </a:r>
            <a:r>
              <a:rPr lang="en-US" sz="2000" b="0" u="sng" strike="noStrike" spc="-1">
                <a:solidFill>
                  <a:srgbClr val="FFFFFF"/>
                </a:solidFill>
                <a:uFillTx/>
                <a:latin typeface="Times New Roman"/>
                <a:hlinkClick r:id="rId2">
                  <a:extLst>
                    <a:ext uri="{A12FA001-AC4F-418D-AE19-62706E023703}">
                      <ahyp:hlinkClr xmlns:ahyp="http://schemas.microsoft.com/office/drawing/2018/hyperlinkcolor" val="tx"/>
                    </a:ext>
                  </a:extLst>
                </a:hlinkClick>
              </a:rPr>
              <a:t>Listing 3-7</a:t>
            </a:r>
            <a:r>
              <a:rPr lang="en-US" sz="2000" b="0" strike="noStrike" spc="-1">
                <a:solidFill>
                  <a:srgbClr val="FFFFFF"/>
                </a:solidFill>
                <a:latin typeface="Times New Roman"/>
              </a:rPr>
              <a:t>.</a:t>
            </a:r>
            <a:endParaRPr lang="en-US" sz="2000" b="0" strike="noStrike" spc="-1">
              <a:solidFill>
                <a:srgbClr val="FFFFFF"/>
              </a:solidFill>
              <a:latin typeface="Arial"/>
            </a:endParaRPr>
          </a:p>
        </p:txBody>
      </p:sp>
      <p:pic>
        <p:nvPicPr>
          <p:cNvPr id="267" name="Picture 2"/>
          <p:cNvPicPr/>
          <p:nvPr/>
        </p:nvPicPr>
        <p:blipFill>
          <a:blip r:embed="rId3"/>
          <a:stretch/>
        </p:blipFill>
        <p:spPr>
          <a:xfrm>
            <a:off x="807324" y="2484475"/>
            <a:ext cx="10566000" cy="3586356"/>
          </a:xfrm>
          <a:prstGeom prst="rect">
            <a:avLst/>
          </a:prstGeom>
          <a:ln w="9360">
            <a:noFill/>
          </a:ln>
        </p:spPr>
      </p:pic>
      <p:sp>
        <p:nvSpPr>
          <p:cNvPr id="268" name="CustomShape 2"/>
          <p:cNvSpPr/>
          <p:nvPr/>
        </p:nvSpPr>
        <p:spPr>
          <a:xfrm>
            <a:off x="8839080" y="1981080"/>
            <a:ext cx="2273236" cy="1221840"/>
          </a:xfrm>
          <a:prstGeom prst="wedgeRectCallout">
            <a:avLst>
              <a:gd name="adj1" fmla="val -59634"/>
              <a:gd name="adj2" fmla="val 130188"/>
            </a:avLst>
          </a:prstGeom>
          <a:ln>
            <a:round/>
          </a:ln>
          <a:effectLst>
            <a:outerShdw blurRad="38100" dist="25400" dir="5400000" rotWithShape="0">
              <a:srgbClr val="000000">
                <a:alpha val="45000"/>
              </a:srgbClr>
            </a:outerShdw>
          </a:effectLst>
        </p:spPr>
        <p:style>
          <a:lnRef idx="1">
            <a:schemeClr val="dk1"/>
          </a:lnRef>
          <a:fillRef idx="3">
            <a:schemeClr val="dk1"/>
          </a:fillRef>
          <a:effectRef idx="2">
            <a:schemeClr val="dk1"/>
          </a:effectRef>
          <a:fontRef idx="minor"/>
        </p:style>
        <p:txBody>
          <a:bodyPr lIns="90000" tIns="45000" rIns="90000" bIns="45000" anchor="ctr"/>
          <a:lstStyle/>
          <a:p>
            <a:pPr>
              <a:lnSpc>
                <a:spcPct val="100000"/>
              </a:lnSpc>
            </a:pPr>
            <a:r>
              <a:rPr lang="en-US" sz="1800" b="1" strike="noStrike" spc="-1">
                <a:solidFill>
                  <a:srgbClr val="FF0000"/>
                </a:solidFill>
                <a:latin typeface="Century Gothic"/>
              </a:rPr>
              <a:t>Use of minOccurs &amp; maxoccurs</a:t>
            </a:r>
            <a:endParaRPr lang="en-US" sz="1800" b="0" strike="noStrike" spc="-1">
              <a:latin typeface="Arial"/>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904398" y="517278"/>
            <a:ext cx="10870920" cy="20109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2100" b="0" strike="noStrike" spc="-1">
                <a:solidFill>
                  <a:srgbClr val="FFFFFF"/>
                </a:solidFill>
                <a:latin typeface="Times New Roman"/>
              </a:rPr>
              <a:t>You may also define a maxOccurs value to be "unbounded" to specify that the element may occur an unlimited number of times.</a:t>
            </a:r>
            <a:endParaRPr lang="en-US" sz="2100" b="0" strike="noStrike" spc="-1">
              <a:solidFill>
                <a:srgbClr val="FFFFFF"/>
              </a:solidFill>
              <a:latin typeface="Arial"/>
            </a:endParaRPr>
          </a:p>
        </p:txBody>
      </p:sp>
      <p:pic>
        <p:nvPicPr>
          <p:cNvPr id="270" name="Picture 2"/>
          <p:cNvPicPr/>
          <p:nvPr/>
        </p:nvPicPr>
        <p:blipFill>
          <a:blip r:embed="rId2"/>
          <a:stretch/>
        </p:blipFill>
        <p:spPr>
          <a:xfrm>
            <a:off x="983391" y="2578275"/>
            <a:ext cx="10159560" cy="3733560"/>
          </a:xfrm>
          <a:prstGeom prst="rect">
            <a:avLst/>
          </a:prstGeom>
          <a:ln w="9360">
            <a:noFill/>
          </a:ln>
        </p:spPr>
      </p:pic>
      <p:sp>
        <p:nvSpPr>
          <p:cNvPr id="271" name="CustomShape 2"/>
          <p:cNvSpPr/>
          <p:nvPr/>
        </p:nvSpPr>
        <p:spPr>
          <a:xfrm>
            <a:off x="8127329" y="2252210"/>
            <a:ext cx="3860280" cy="1221840"/>
          </a:xfrm>
          <a:prstGeom prst="wedgeRectCallout">
            <a:avLst>
              <a:gd name="adj1" fmla="val -11477"/>
              <a:gd name="adj2" fmla="val 168188"/>
            </a:avLst>
          </a:prstGeom>
          <a:ln>
            <a:round/>
          </a:ln>
          <a:effectLst>
            <a:outerShdw blurRad="38100" dist="25400" dir="5400000" rotWithShape="0">
              <a:srgbClr val="000000">
                <a:alpha val="45000"/>
              </a:srgbClr>
            </a:outerShdw>
          </a:effectLst>
        </p:spPr>
        <p:style>
          <a:lnRef idx="1">
            <a:schemeClr val="dk1"/>
          </a:lnRef>
          <a:fillRef idx="3">
            <a:schemeClr val="dk1"/>
          </a:fillRef>
          <a:effectRef idx="2">
            <a:schemeClr val="dk1"/>
          </a:effectRef>
          <a:fontRef idx="minor"/>
        </p:style>
        <p:txBody>
          <a:bodyPr lIns="90000" tIns="45000" rIns="90000" bIns="45000" anchor="ctr"/>
          <a:lstStyle/>
          <a:p>
            <a:pPr>
              <a:lnSpc>
                <a:spcPct val="100000"/>
              </a:lnSpc>
            </a:pPr>
            <a:r>
              <a:rPr lang="en-US" sz="1800" b="1" strike="noStrike" spc="-1">
                <a:solidFill>
                  <a:srgbClr val="FF0000"/>
                </a:solidFill>
                <a:latin typeface="Times New Roman"/>
              </a:rPr>
              <a:t>Maxoccurs=unbouded </a:t>
            </a:r>
            <a:endParaRPr lang="en-US" sz="1800" b="0" strike="noStrike" spc="-1">
              <a:latin typeface="Arial"/>
            </a:endParaRPr>
          </a:p>
          <a:p>
            <a:pPr>
              <a:lnSpc>
                <a:spcPct val="100000"/>
              </a:lnSpc>
            </a:pPr>
            <a:r>
              <a:rPr lang="en-US" sz="1800" b="1" strike="noStrike" spc="-1">
                <a:solidFill>
                  <a:srgbClr val="FF0000"/>
                </a:solidFill>
                <a:latin typeface="Times New Roman"/>
              </a:rPr>
              <a:t>Means this element can occur  for  as many times as we  want</a:t>
            </a:r>
            <a:endParaRPr lang="en-US" sz="1800" b="0" strike="noStrike" spc="-1">
              <a:latin typeface="Arial"/>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Picture 1"/>
          <p:cNvPicPr/>
          <p:nvPr/>
        </p:nvPicPr>
        <p:blipFill>
          <a:blip r:embed="rId2"/>
          <a:stretch/>
        </p:blipFill>
        <p:spPr>
          <a:xfrm>
            <a:off x="1138825" y="1589687"/>
            <a:ext cx="10058040" cy="3580920"/>
          </a:xfrm>
          <a:prstGeom prst="rect">
            <a:avLst/>
          </a:prstGeom>
          <a:ln w="9360">
            <a:noFill/>
          </a:ln>
        </p:spPr>
      </p:pic>
      <p:sp>
        <p:nvSpPr>
          <p:cNvPr id="273" name="CustomShape 1"/>
          <p:cNvSpPr/>
          <p:nvPr/>
        </p:nvSpPr>
        <p:spPr>
          <a:xfrm>
            <a:off x="979337" y="567070"/>
            <a:ext cx="10566000" cy="8218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FFFFFF"/>
                </a:solidFill>
                <a:latin typeface="Times New Roman"/>
              </a:rPr>
              <a:t>In PurchaseOrder we want to make the orderDate attribute mandatory, so </a:t>
            </a:r>
            <a:r>
              <a:rPr lang="en-US" sz="2400" b="0" u="sng" strike="noStrike" spc="-1">
                <a:solidFill>
                  <a:srgbClr val="FFFFFF"/>
                </a:solidFill>
                <a:uFillTx/>
                <a:latin typeface="Times New Roman"/>
                <a:hlinkClick r:id="rId3">
                  <a:extLst>
                    <a:ext uri="{A12FA001-AC4F-418D-AE19-62706E023703}">
                      <ahyp:hlinkClr xmlns:ahyp="http://schemas.microsoft.com/office/drawing/2018/hyperlinkcolor" val="tx"/>
                    </a:ext>
                  </a:extLst>
                </a:hlinkClick>
              </a:rPr>
              <a:t>Listing 3-9</a:t>
            </a:r>
            <a:r>
              <a:rPr lang="en-US" sz="2400" b="0" strike="noStrike" spc="-1">
                <a:solidFill>
                  <a:srgbClr val="FFFFFF"/>
                </a:solidFill>
                <a:latin typeface="Times New Roman"/>
              </a:rPr>
              <a:t> sets its use occurrence constraint to "required".</a:t>
            </a:r>
            <a:endParaRPr lang="en-US" sz="2400" b="0" strike="noStrike" spc="-1">
              <a:solidFill>
                <a:srgbClr val="FFFFFF"/>
              </a:solidFill>
              <a:latin typeface="Arial"/>
            </a:endParaRPr>
          </a:p>
        </p:txBody>
      </p:sp>
      <p:sp>
        <p:nvSpPr>
          <p:cNvPr id="274" name="CustomShape 2"/>
          <p:cNvSpPr/>
          <p:nvPr/>
        </p:nvSpPr>
        <p:spPr>
          <a:xfrm>
            <a:off x="7172682" y="5426149"/>
            <a:ext cx="3860280" cy="1221840"/>
          </a:xfrm>
          <a:prstGeom prst="wedgeRectCallout">
            <a:avLst>
              <a:gd name="adj1" fmla="val -9974"/>
              <a:gd name="adj2" fmla="val -102563"/>
            </a:avLst>
          </a:prstGeom>
          <a:ln>
            <a:round/>
          </a:ln>
          <a:effectLst>
            <a:outerShdw blurRad="38100" dist="25400" dir="5400000" rotWithShape="0">
              <a:srgbClr val="000000">
                <a:alpha val="45000"/>
              </a:srgbClr>
            </a:outerShdw>
          </a:effectLst>
        </p:spPr>
        <p:style>
          <a:lnRef idx="1">
            <a:schemeClr val="dk1"/>
          </a:lnRef>
          <a:fillRef idx="3">
            <a:schemeClr val="dk1"/>
          </a:fillRef>
          <a:effectRef idx="2">
            <a:schemeClr val="dk1"/>
          </a:effectRef>
          <a:fontRef idx="minor"/>
        </p:style>
        <p:txBody>
          <a:bodyPr lIns="90000" tIns="45000" rIns="90000" bIns="45000" anchor="ctr"/>
          <a:lstStyle/>
          <a:p>
            <a:pPr>
              <a:lnSpc>
                <a:spcPct val="100000"/>
              </a:lnSpc>
            </a:pPr>
            <a:r>
              <a:rPr lang="en-US" sz="1800" b="1" strike="noStrike" spc="-1">
                <a:solidFill>
                  <a:srgbClr val="FF0000"/>
                </a:solidFill>
                <a:latin typeface="Times New Roman"/>
              </a:rPr>
              <a:t>Possible values of use are</a:t>
            </a:r>
            <a:endParaRPr lang="en-US" sz="1800" b="0" strike="noStrike" spc="-1">
              <a:latin typeface="Arial"/>
            </a:endParaRPr>
          </a:p>
          <a:p>
            <a:pPr>
              <a:lnSpc>
                <a:spcPct val="100000"/>
              </a:lnSpc>
            </a:pPr>
            <a:r>
              <a:rPr lang="en-US" sz="1800" b="1" strike="noStrike" spc="-1">
                <a:solidFill>
                  <a:srgbClr val="FF0000"/>
                </a:solidFill>
                <a:latin typeface="Times New Roman"/>
              </a:rPr>
              <a:t>1.required</a:t>
            </a:r>
            <a:endParaRPr lang="en-US" sz="1800" b="0" strike="noStrike" spc="-1">
              <a:latin typeface="Arial"/>
            </a:endParaRPr>
          </a:p>
          <a:p>
            <a:pPr>
              <a:lnSpc>
                <a:spcPct val="100000"/>
              </a:lnSpc>
            </a:pPr>
            <a:r>
              <a:rPr lang="en-US" sz="1800" b="1" strike="noStrike" spc="-1">
                <a:solidFill>
                  <a:srgbClr val="FF0000"/>
                </a:solidFill>
                <a:latin typeface="Times New Roman"/>
              </a:rPr>
              <a:t>2.</a:t>
            </a:r>
            <a:r>
              <a:rPr lang="en-US" sz="1800" b="0" strike="noStrike" spc="-1">
                <a:solidFill>
                  <a:srgbClr val="000000"/>
                </a:solidFill>
                <a:latin typeface="Times New Roman"/>
                <a:ea typeface="Times New Roman"/>
              </a:rPr>
              <a:t> </a:t>
            </a:r>
            <a:r>
              <a:rPr lang="en-US" sz="1800" b="0" strike="noStrike" spc="-1">
                <a:solidFill>
                  <a:srgbClr val="FF0000"/>
                </a:solidFill>
                <a:latin typeface="Times New Roman"/>
                <a:ea typeface="Times New Roman"/>
              </a:rPr>
              <a:t>optional</a:t>
            </a:r>
            <a:endParaRPr lang="en-US" sz="1800" b="0" strike="noStrike" spc="-1">
              <a:latin typeface="Arial"/>
            </a:endParaRPr>
          </a:p>
          <a:p>
            <a:pPr>
              <a:lnSpc>
                <a:spcPct val="100000"/>
              </a:lnSpc>
            </a:pPr>
            <a:r>
              <a:rPr lang="en-US" sz="1800" b="0" strike="noStrike" spc="-1">
                <a:solidFill>
                  <a:srgbClr val="FF0000"/>
                </a:solidFill>
                <a:latin typeface="Times New Roman"/>
                <a:ea typeface="Times New Roman"/>
              </a:rPr>
              <a:t>3. prohibited</a:t>
            </a:r>
            <a:endParaRPr lang="en-US" sz="1800" b="0" strike="noStrike" spc="-1">
              <a:latin typeface="Arial"/>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881872" y="707902"/>
            <a:ext cx="10769400" cy="11880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800" b="0" strike="noStrike" spc="-1" dirty="0">
                <a:solidFill>
                  <a:srgbClr val="FFFFFF"/>
                </a:solidFill>
                <a:latin typeface="Times New Roman"/>
              </a:rPr>
              <a:t>An attribute may also have a </a:t>
            </a:r>
            <a:r>
              <a:rPr lang="en-US" sz="1800" b="0" strike="noStrike" spc="-1" dirty="0">
                <a:solidFill>
                  <a:schemeClr val="accent1"/>
                </a:solidFill>
                <a:latin typeface="Times New Roman"/>
              </a:rPr>
              <a:t>default value</a:t>
            </a:r>
            <a:r>
              <a:rPr lang="en-US" sz="1800" b="0" strike="noStrike" spc="-1" dirty="0">
                <a:solidFill>
                  <a:srgbClr val="FFFFFF"/>
                </a:solidFill>
                <a:latin typeface="Times New Roman"/>
              </a:rPr>
              <a:t>, to be assigned if no value is explicitly declared in the instance document. For example, the </a:t>
            </a:r>
            <a:r>
              <a:rPr lang="en-US" sz="1800" b="0" strike="noStrike" spc="-1" dirty="0" err="1">
                <a:solidFill>
                  <a:srgbClr val="FFFFFF"/>
                </a:solidFill>
                <a:latin typeface="Times New Roman"/>
              </a:rPr>
              <a:t>USAddress</a:t>
            </a:r>
            <a:r>
              <a:rPr lang="en-US" sz="1800" b="0" strike="noStrike" spc="-1" dirty="0">
                <a:solidFill>
                  <a:srgbClr val="FFFFFF"/>
                </a:solidFill>
                <a:latin typeface="Times New Roman"/>
              </a:rPr>
              <a:t> type may include an attribute called genre that can have the value "business", "private", or "government". Almost all addresses used by Monson-</a:t>
            </a:r>
            <a:r>
              <a:rPr lang="en-US" sz="1800" b="0" strike="noStrike" spc="-1" dirty="0" err="1">
                <a:solidFill>
                  <a:srgbClr val="FFFFFF"/>
                </a:solidFill>
                <a:latin typeface="Times New Roman"/>
              </a:rPr>
              <a:t>Haefel</a:t>
            </a:r>
            <a:r>
              <a:rPr lang="en-US" sz="1800" b="0" strike="noStrike" spc="-1" dirty="0">
                <a:solidFill>
                  <a:srgbClr val="FFFFFF"/>
                </a:solidFill>
                <a:latin typeface="Times New Roman"/>
              </a:rPr>
              <a:t> Books are business addresses, so we set the default for the genre attribute to "business" in </a:t>
            </a:r>
            <a:r>
              <a:rPr lang="en-US" sz="1800" b="0" u="sng" strike="noStrike" spc="-1" dirty="0">
                <a:solidFill>
                  <a:srgbClr val="FFFFFF"/>
                </a:solidFill>
                <a:uFillTx/>
                <a:latin typeface="Times New Roman"/>
                <a:hlinkClick r:id="rId2"/>
              </a:rPr>
              <a:t>Listing 3-10</a:t>
            </a:r>
            <a:r>
              <a:rPr lang="en-US" sz="1800" b="0" strike="noStrike" spc="-1" dirty="0">
                <a:solidFill>
                  <a:srgbClr val="FFFFFF"/>
                </a:solidFill>
                <a:latin typeface="Times New Roman"/>
              </a:rPr>
              <a:t>.</a:t>
            </a:r>
            <a:endParaRPr lang="en-US" sz="1800" b="0" strike="noStrike" spc="-1" dirty="0">
              <a:solidFill>
                <a:srgbClr val="FFFFFF"/>
              </a:solidFill>
              <a:latin typeface="Arial"/>
            </a:endParaRPr>
          </a:p>
        </p:txBody>
      </p:sp>
      <p:pic>
        <p:nvPicPr>
          <p:cNvPr id="276" name="Picture 2"/>
          <p:cNvPicPr/>
          <p:nvPr/>
        </p:nvPicPr>
        <p:blipFill>
          <a:blip r:embed="rId3"/>
          <a:stretch/>
        </p:blipFill>
        <p:spPr>
          <a:xfrm>
            <a:off x="1080857" y="2697126"/>
            <a:ext cx="10362960" cy="3200040"/>
          </a:xfrm>
          <a:prstGeom prst="rect">
            <a:avLst/>
          </a:prstGeom>
          <a:ln w="9360">
            <a:noFill/>
          </a:ln>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550800" y="2144880"/>
            <a:ext cx="10769400" cy="41140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r>
              <a:rPr lang="en-US" sz="2400" b="0" strike="noStrike" spc="-1">
                <a:solidFill>
                  <a:srgbClr val="000000"/>
                </a:solidFill>
                <a:latin typeface="Times New Roman"/>
              </a:rPr>
              <a:t>The default attribute can be used only when the use attribute is "optional" (recall that "optional" is the default value for the use attribute). </a:t>
            </a:r>
            <a:endParaRPr lang="en-US" sz="2400" spc="-1">
              <a:solidFill>
                <a:srgbClr val="000000"/>
              </a:solidFill>
              <a:latin typeface="Times New Roman"/>
            </a:endParaRPr>
          </a:p>
          <a:p>
            <a:endParaRPr lang="en-US" sz="2400" spc="-1" dirty="0">
              <a:solidFill>
                <a:srgbClr val="000000"/>
              </a:solidFill>
              <a:latin typeface="Times New Roman"/>
            </a:endParaRPr>
          </a:p>
          <a:p>
            <a:pPr>
              <a:lnSpc>
                <a:spcPct val="100000"/>
              </a:lnSpc>
            </a:pPr>
            <a:r>
              <a:rPr lang="en-US" sz="2400" b="0" strike="noStrike" spc="-1">
                <a:solidFill>
                  <a:srgbClr val="000000"/>
                </a:solidFill>
                <a:latin typeface="Times New Roman"/>
              </a:rPr>
              <a:t>An attribute may also be declared fixed: A fixed value is assigned to the attribute no matter what value appears in the XML instance document.</a:t>
            </a:r>
            <a:r>
              <a:rPr lang="en-US" sz="2400" spc="-1">
                <a:solidFill>
                  <a:srgbClr val="000000"/>
                </a:solidFill>
                <a:latin typeface="Times New Roman"/>
              </a:rPr>
              <a:t> </a:t>
            </a:r>
            <a:endParaRPr lang="en-US" sz="2400" b="0" strike="noStrike" spc="-1">
              <a:latin typeface="Times New Roman"/>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89200" y="2590920"/>
            <a:ext cx="10286640" cy="148068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2400" b="0" strike="noStrike" spc="-1">
                <a:solidFill>
                  <a:srgbClr val="404040"/>
                </a:solidFill>
                <a:latin typeface="Times New Roman"/>
                <a:ea typeface="ＭＳ Ｐゴシック"/>
              </a:rPr>
              <a:t>Some XML markup languages are industry standards, like SOAP and XHTML, while most are designed to serve a single application, organization, or individual.</a:t>
            </a:r>
            <a:endParaRPr lang="en-US" sz="2400" b="0" strike="noStrike" spc="-1">
              <a:solidFill>
                <a:srgbClr val="404040"/>
              </a:solidFill>
              <a:latin typeface="Century Gothic"/>
            </a:endParaRPr>
          </a:p>
          <a:p>
            <a:pPr>
              <a:lnSpc>
                <a:spcPct val="100000"/>
              </a:lnSpc>
              <a:spcBef>
                <a:spcPts val="1001"/>
              </a:spcBef>
            </a:pPr>
            <a:endParaRPr lang="en-US" sz="24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810987" y="443726"/>
            <a:ext cx="10122587" cy="2530080"/>
          </a:xfrm>
          <a:prstGeom prst="rect">
            <a:avLst/>
          </a:prstGeom>
          <a:noFill/>
          <a:ln w="9360">
            <a:noFill/>
          </a:ln>
        </p:spPr>
        <p:style>
          <a:lnRef idx="0">
            <a:scrgbClr r="0" g="0" b="0"/>
          </a:lnRef>
          <a:fillRef idx="0">
            <a:scrgbClr r="0" g="0" b="0"/>
          </a:fillRef>
          <a:effectRef idx="0">
            <a:scrgbClr r="0" g="0" b="0"/>
          </a:effectRef>
          <a:fontRef idx="minor"/>
        </p:style>
        <p:txBody>
          <a:bodyPr lIns="0" tIns="45000" rIns="0" bIns="45000" anchor="ctr"/>
          <a:lstStyle/>
          <a:p>
            <a:pPr>
              <a:lnSpc>
                <a:spcPct val="100000"/>
              </a:lnSpc>
            </a:pPr>
            <a:r>
              <a:rPr lang="en-US" sz="2000" b="1" strike="noStrike" spc="-1">
                <a:solidFill>
                  <a:srgbClr val="FFFFFF"/>
                </a:solidFill>
                <a:latin typeface="Times New Roman"/>
              </a:rPr>
              <a:t>3.1.4.4 The all Element</a:t>
            </a:r>
            <a:endParaRPr lang="en-US" sz="2000" b="0" strike="noStrike" spc="-1">
              <a:solidFill>
                <a:srgbClr val="FFFFFF"/>
              </a:solidFill>
              <a:latin typeface="Arial"/>
            </a:endParaRPr>
          </a:p>
          <a:p>
            <a:pPr>
              <a:lnSpc>
                <a:spcPct val="100000"/>
              </a:lnSpc>
            </a:pPr>
            <a:r>
              <a:rPr lang="en-US" sz="2000" b="0" strike="noStrike" spc="-1">
                <a:solidFill>
                  <a:srgbClr val="FFFFFF"/>
                </a:solidFill>
                <a:latin typeface="Times New Roman"/>
              </a:rPr>
              <a:t>Most of the time you'll base complex types on sequence elements, but occasionally you may want to use the all element. Unlike sequence, which defines the exact order of child elements, the XML schema all element allows the elements in it to appear in any order. Each element in an all group may occur once or not at all; no other multiplicity is allowed. In other words, minOccurs is always "0" and maxOccurs is always "1". </a:t>
            </a:r>
          </a:p>
        </p:txBody>
      </p:sp>
      <p:pic>
        <p:nvPicPr>
          <p:cNvPr id="279" name="Picture 2"/>
          <p:cNvPicPr/>
          <p:nvPr/>
        </p:nvPicPr>
        <p:blipFill>
          <a:blip r:embed="rId2"/>
          <a:stretch/>
        </p:blipFill>
        <p:spPr>
          <a:xfrm>
            <a:off x="761880" y="2932934"/>
            <a:ext cx="10667520" cy="3375358"/>
          </a:xfrm>
          <a:prstGeom prst="rect">
            <a:avLst/>
          </a:prstGeom>
          <a:ln w="9360">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ustomShape 1"/>
          <p:cNvSpPr/>
          <p:nvPr/>
        </p:nvSpPr>
        <p:spPr>
          <a:xfrm>
            <a:off x="714028" y="2667767"/>
            <a:ext cx="10870920" cy="3016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indent="-216000">
              <a:lnSpc>
                <a:spcPct val="100000"/>
              </a:lnSpc>
              <a:buClr>
                <a:srgbClr val="000000"/>
              </a:buClr>
              <a:buFont typeface="Symbol" charset="2"/>
              <a:buChar char=""/>
            </a:pPr>
            <a:r>
              <a:rPr lang="en-US" sz="2400" b="0" strike="noStrike" spc="-1">
                <a:solidFill>
                  <a:srgbClr val="000000"/>
                </a:solidFill>
                <a:latin typeface="Times New Roman"/>
              </a:rPr>
              <a:t>A software application that reads and manipulates XML documents will use an XML parser. In general, parsers read a stream of data (usually a file or network stream) and break it down into functional units that can then be processed by a software application.</a:t>
            </a: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An XML parser can read an XML document and parse its contents according to the XML syntax. Parsers usually provide a programming API that allows developers to access elements, attributes, text, and other constructs in XML documents.</a:t>
            </a: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There are basically two standard kinds of XML parser APIs: </a:t>
            </a:r>
            <a:r>
              <a:rPr lang="en-US" sz="2400" b="0" strike="noStrike" spc="-1">
                <a:solidFill>
                  <a:srgbClr val="FF0000"/>
                </a:solidFill>
                <a:latin typeface="Times New Roman"/>
              </a:rPr>
              <a:t>SAX</a:t>
            </a:r>
            <a:r>
              <a:rPr lang="en-US" sz="2400" b="0" strike="noStrike" spc="-1">
                <a:solidFill>
                  <a:srgbClr val="000000"/>
                </a:solidFill>
                <a:latin typeface="Times New Roman"/>
              </a:rPr>
              <a:t> and </a:t>
            </a:r>
            <a:r>
              <a:rPr lang="en-US" sz="2400" b="0" strike="noStrike" spc="-1">
                <a:solidFill>
                  <a:srgbClr val="FF0000"/>
                </a:solidFill>
                <a:latin typeface="Times New Roman"/>
              </a:rPr>
              <a:t>DOM.</a:t>
            </a:r>
            <a:endParaRPr lang="en-US" sz="2400" b="0" strike="noStrike" spc="-1">
              <a:latin typeface="Arial"/>
            </a:endParaRPr>
          </a:p>
        </p:txBody>
      </p:sp>
      <p:sp>
        <p:nvSpPr>
          <p:cNvPr id="281" name="CustomShape 2"/>
          <p:cNvSpPr/>
          <p:nvPr/>
        </p:nvSpPr>
        <p:spPr>
          <a:xfrm>
            <a:off x="828720" y="871560"/>
            <a:ext cx="83577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600" b="1" strike="noStrike" spc="-1">
                <a:solidFill>
                  <a:srgbClr val="FFFFFF"/>
                </a:solidFill>
                <a:latin typeface="Times New Roman"/>
              </a:rPr>
              <a:t>PROCESSING XML DOCUMENTS:</a:t>
            </a:r>
            <a:endParaRPr lang="en-US" sz="3600" b="0" strike="noStrike" spc="-1">
              <a:latin typeface="Arial"/>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493560" y="2478240"/>
            <a:ext cx="10769400" cy="41140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marL="457835" lvl="1" indent="-457200">
              <a:lnSpc>
                <a:spcPct val="100000"/>
              </a:lnSpc>
              <a:buClr>
                <a:srgbClr val="000000"/>
              </a:buClr>
              <a:buAutoNum type="arabicPeriod"/>
            </a:pPr>
            <a:r>
              <a:rPr lang="en-US" sz="2400" b="0" strike="noStrike" spc="-1">
                <a:solidFill>
                  <a:srgbClr val="000000"/>
                </a:solidFill>
                <a:latin typeface="Times New Roman"/>
              </a:rPr>
              <a:t>First standard XML parser API and is very popular, latest version is SAX2.</a:t>
            </a:r>
            <a:endParaRPr lang="en-US" sz="2400" b="0" strike="noStrike" spc="-1">
              <a:latin typeface="Arial"/>
            </a:endParaRPr>
          </a:p>
          <a:p>
            <a:pPr lvl="1" indent="-456565">
              <a:buClr>
                <a:srgbClr val="000000"/>
              </a:buClr>
              <a:buFont typeface="StarSymbol"/>
              <a:buAutoNum type="arabicPeriod"/>
            </a:pPr>
            <a:r>
              <a:rPr lang="en-US" sz="2400" spc="-1">
                <a:solidFill>
                  <a:srgbClr val="000000"/>
                </a:solidFill>
                <a:latin typeface="Times New Roman"/>
              </a:rPr>
              <a:t>SAX2 </a:t>
            </a:r>
            <a:r>
              <a:rPr lang="en-US" sz="2400" b="0" strike="noStrike" spc="-1">
                <a:solidFill>
                  <a:srgbClr val="000000"/>
                </a:solidFill>
                <a:latin typeface="Times New Roman"/>
              </a:rPr>
              <a:t>parsers are available in many programming languages including Java.</a:t>
            </a:r>
            <a:r>
              <a:rPr lang="en-US" sz="2400" spc="-1">
                <a:solidFill>
                  <a:srgbClr val="000000"/>
                </a:solidFill>
                <a:latin typeface="Times New Roman"/>
              </a:rPr>
              <a:t> </a:t>
            </a:r>
            <a:endParaRPr lang="en-US" sz="2400" b="0" strike="noStrike" spc="-1">
              <a:latin typeface="Arial"/>
            </a:endParaRPr>
          </a:p>
          <a:p>
            <a:pPr marL="457200" lvl="1" indent="-456565">
              <a:lnSpc>
                <a:spcPct val="100000"/>
              </a:lnSpc>
              <a:buClr>
                <a:srgbClr val="000000"/>
              </a:buClr>
              <a:buFont typeface="StarSymbol"/>
              <a:buAutoNum type="arabicPeriod"/>
            </a:pPr>
            <a:r>
              <a:rPr lang="en-US" sz="2400" b="0" strike="noStrike" spc="-1">
                <a:solidFill>
                  <a:srgbClr val="000000"/>
                </a:solidFill>
                <a:latin typeface="Times New Roman"/>
              </a:rPr>
              <a:t>SAX2 is based on an event model. As the SAX2 parser reads an XML document, starting at the beginning, it fires off events every time it encounters a new element, attribute, piece of text, or other component.</a:t>
            </a:r>
            <a:endParaRPr lang="en-US" sz="2400" b="0" strike="noStrike" spc="-1">
              <a:latin typeface="Arial"/>
            </a:endParaRPr>
          </a:p>
          <a:p>
            <a:pPr marL="457200" lvl="1" indent="-456565">
              <a:lnSpc>
                <a:spcPct val="100000"/>
              </a:lnSpc>
              <a:buClr>
                <a:srgbClr val="000000"/>
              </a:buClr>
              <a:buFont typeface="StarSymbol"/>
              <a:buAutoNum type="arabicPeriod"/>
            </a:pPr>
            <a:r>
              <a:rPr lang="en-US" sz="2400" b="0" strike="noStrike" spc="-1">
                <a:solidFill>
                  <a:srgbClr val="000000"/>
                </a:solidFill>
                <a:latin typeface="Times New Roman"/>
              </a:rPr>
              <a:t>SAX2 parsers are generally very fast because they read an XML document sequentially and report on the markup as it's encountered. </a:t>
            </a:r>
            <a:endParaRPr lang="en-US" sz="2400" b="0" strike="noStrike" spc="-1">
              <a:latin typeface="Arial"/>
            </a:endParaRPr>
          </a:p>
          <a:p>
            <a:pPr>
              <a:lnSpc>
                <a:spcPct val="100000"/>
              </a:lnSpc>
            </a:pPr>
            <a:endParaRPr lang="en-US" sz="2400" b="0" strike="noStrike" spc="-1">
              <a:latin typeface="Arial"/>
            </a:endParaRPr>
          </a:p>
        </p:txBody>
      </p:sp>
      <p:sp>
        <p:nvSpPr>
          <p:cNvPr id="283" name="CustomShape 2"/>
          <p:cNvSpPr/>
          <p:nvPr/>
        </p:nvSpPr>
        <p:spPr>
          <a:xfrm>
            <a:off x="1357200" y="800280"/>
            <a:ext cx="641484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pPr>
              <a:lnSpc>
                <a:spcPct val="100000"/>
              </a:lnSpc>
            </a:pPr>
            <a:r>
              <a:rPr lang="en-US" sz="2800" b="1" strike="noStrike" spc="-1">
                <a:solidFill>
                  <a:srgbClr val="FFFFFF"/>
                </a:solidFill>
                <a:latin typeface="Century Gothic"/>
              </a:rPr>
              <a:t>SAX (Simple API for XML Parsing</a:t>
            </a:r>
            <a:r>
              <a:rPr lang="en-US" sz="2800" b="1" spc="-1">
                <a:solidFill>
                  <a:srgbClr val="FFFFFF"/>
                </a:solidFill>
                <a:latin typeface="Century Gothic"/>
              </a:rPr>
              <a:t>)</a:t>
            </a:r>
            <a:endParaRPr lang="en-US" sz="2800" b="0" strike="noStrike" spc="-1">
              <a:latin typeface="Arial"/>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736560" y="2727360"/>
            <a:ext cx="10769400" cy="3016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indent="-216000">
              <a:lnSpc>
                <a:spcPct val="100000"/>
              </a:lnSpc>
              <a:buClr>
                <a:srgbClr val="000000"/>
              </a:buClr>
              <a:buFont typeface="Symbol" charset="2"/>
              <a:buChar char=""/>
            </a:pPr>
            <a:r>
              <a:rPr lang="en-US" sz="2400" b="0" strike="noStrike" spc="-1">
                <a:solidFill>
                  <a:srgbClr val="000000"/>
                </a:solidFill>
                <a:latin typeface="Times New Roman"/>
              </a:rPr>
              <a:t>Developed after SAX2 and maintained by the W3C. </a:t>
            </a:r>
            <a:endParaRPr lang="en-US" sz="2400" b="0" strike="noStrike" spc="-1">
              <a:latin typeface="Arial"/>
            </a:endParaRPr>
          </a:p>
          <a:p>
            <a:pPr>
              <a:lnSpc>
                <a:spcPct val="100000"/>
              </a:lnSpc>
            </a:pP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DOM 2 presents the programmer with a generic, object-oriented model of an XML document.</a:t>
            </a:r>
            <a:endParaRPr lang="en-US" sz="2400" b="0" strike="noStrike" spc="-1">
              <a:latin typeface="Arial"/>
            </a:endParaRPr>
          </a:p>
          <a:p>
            <a:pPr>
              <a:lnSpc>
                <a:spcPct val="100000"/>
              </a:lnSpc>
            </a:pPr>
            <a:endParaRPr lang="en-US" sz="2400" b="0" strike="noStrike" spc="-1">
              <a:latin typeface="Arial"/>
            </a:endParaRPr>
          </a:p>
          <a:p>
            <a:pPr indent="-216000">
              <a:lnSpc>
                <a:spcPct val="100000"/>
              </a:lnSpc>
              <a:buClr>
                <a:srgbClr val="000000"/>
              </a:buClr>
              <a:buFont typeface="Symbol" charset="2"/>
              <a:buChar char=""/>
            </a:pPr>
            <a:r>
              <a:rPr lang="en-US" sz="2400" b="0" strike="noStrike" spc="-1">
                <a:solidFill>
                  <a:srgbClr val="000000"/>
                </a:solidFill>
                <a:latin typeface="Times New Roman"/>
              </a:rPr>
              <a:t>Elements, attributes, and text values are represented as objects organized into a hierarchical tree structure that reflects the hierarchy of the XML document being processed.</a:t>
            </a:r>
            <a:endParaRPr lang="en-US" sz="2400" b="0" strike="noStrike" spc="-1">
              <a:latin typeface="Arial"/>
            </a:endParaRPr>
          </a:p>
        </p:txBody>
      </p:sp>
      <p:sp>
        <p:nvSpPr>
          <p:cNvPr id="285" name="CustomShape 2"/>
          <p:cNvSpPr/>
          <p:nvPr/>
        </p:nvSpPr>
        <p:spPr>
          <a:xfrm>
            <a:off x="1014480" y="671400"/>
            <a:ext cx="7329240" cy="106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trike="noStrike" spc="-1">
                <a:solidFill>
                  <a:srgbClr val="FFFFFF"/>
                </a:solidFill>
                <a:latin typeface="Times New Roman"/>
              </a:rPr>
              <a:t>DOM (Document Object Model)</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1281723" y="2268535"/>
            <a:ext cx="10362960" cy="3993182"/>
          </a:xfrm>
          <a:prstGeom prst="rect">
            <a:avLst/>
          </a:prstGeom>
          <a:noFill/>
          <a:ln>
            <a:noFill/>
          </a:ln>
        </p:spPr>
        <p:txBody>
          <a:bodyPr>
            <a:normAutofit fontScale="92500" lnSpcReduction="20000"/>
          </a:bodyPr>
          <a:lstStyle/>
          <a:p>
            <a:pPr marL="343080" indent="-342720">
              <a:lnSpc>
                <a:spcPct val="100000"/>
              </a:lnSpc>
              <a:spcBef>
                <a:spcPts val="1001"/>
              </a:spcBef>
            </a:pPr>
            <a:r>
              <a:rPr lang="en-US" sz="1800" b="0" strike="noStrike" spc="-1">
                <a:solidFill>
                  <a:srgbClr val="404040"/>
                </a:solidFill>
                <a:latin typeface="Century Gothic"/>
              </a:rPr>
              <a:t>&lt;?xml version=“1.0” ?&gt;</a:t>
            </a:r>
          </a:p>
          <a:p>
            <a:pPr marL="343080" indent="-342720">
              <a:lnSpc>
                <a:spcPct val="100000"/>
              </a:lnSpc>
              <a:spcBef>
                <a:spcPts val="1001"/>
              </a:spcBef>
            </a:pPr>
            <a:r>
              <a:rPr lang="en-US" sz="1800" b="0" strike="noStrike" spc="-1">
                <a:solidFill>
                  <a:srgbClr val="404040"/>
                </a:solidFill>
                <a:latin typeface="Century Gothic"/>
              </a:rPr>
              <a:t>&lt;movies&gt;</a:t>
            </a:r>
            <a:br/>
            <a:r>
              <a:rPr lang="en-US" sz="1800" b="0" strike="noStrike" spc="-1">
                <a:solidFill>
                  <a:srgbClr val="404040"/>
                </a:solidFill>
                <a:latin typeface="Century Gothic"/>
              </a:rPr>
              <a:t>  &lt;movie genre=“crime"&gt;</a:t>
            </a:r>
            <a:br/>
            <a:r>
              <a:rPr lang="en-US" sz="1800" b="0" strike="noStrike" spc="-1">
                <a:solidFill>
                  <a:srgbClr val="404040"/>
                </a:solidFill>
                <a:latin typeface="Century Gothic"/>
              </a:rPr>
              <a:t>    &lt;title lang="en"&gt;The Godfather&lt;/title&gt;</a:t>
            </a:r>
            <a:br/>
            <a:r>
              <a:rPr lang="en-US" sz="1800" b="0" strike="noStrike" spc="-1">
                <a:solidFill>
                  <a:srgbClr val="404040"/>
                </a:solidFill>
                <a:latin typeface="Century Gothic"/>
              </a:rPr>
              <a:t>    &lt;year&gt;1972&lt;/year&gt;</a:t>
            </a:r>
            <a:br/>
            <a:r>
              <a:rPr lang="en-US" sz="1800" b="0" strike="noStrike" spc="-1">
                <a:solidFill>
                  <a:srgbClr val="404040"/>
                </a:solidFill>
                <a:latin typeface="Century Gothic"/>
              </a:rPr>
              <a:t>    &lt;rating&gt;9.2&lt;/rating&gt;</a:t>
            </a:r>
            <a:br/>
            <a:r>
              <a:rPr lang="en-US" sz="1800" b="0" strike="noStrike" spc="-1">
                <a:solidFill>
                  <a:srgbClr val="404040"/>
                </a:solidFill>
                <a:latin typeface="Century Gothic"/>
              </a:rPr>
              <a:t>  &lt;/movie&gt;</a:t>
            </a:r>
            <a:br/>
            <a:r>
              <a:rPr lang="en-US" sz="1800" b="0" strike="noStrike" spc="-1">
                <a:solidFill>
                  <a:srgbClr val="404040"/>
                </a:solidFill>
                <a:latin typeface="Century Gothic"/>
              </a:rPr>
              <a:t>  &lt;movie genre=“horror"&gt;</a:t>
            </a:r>
            <a:br/>
            <a:r>
              <a:rPr lang="en-US" sz="1800" b="0" strike="noStrike" spc="-1">
                <a:solidFill>
                  <a:srgbClr val="404040"/>
                </a:solidFill>
                <a:latin typeface="Century Gothic"/>
              </a:rPr>
              <a:t>    &lt;title lang="en"&gt;The conjuring&lt;/title&gt;</a:t>
            </a:r>
            <a:br/>
            <a:r>
              <a:rPr lang="en-US" sz="1800" b="0" strike="noStrike" spc="-1">
                <a:solidFill>
                  <a:srgbClr val="404040"/>
                </a:solidFill>
                <a:latin typeface="Century Gothic"/>
              </a:rPr>
              <a:t>    &lt;year&gt;2013&lt;/year&gt;</a:t>
            </a:r>
            <a:br/>
            <a:r>
              <a:rPr lang="en-US" sz="1800" b="0" strike="noStrike" spc="-1">
                <a:solidFill>
                  <a:srgbClr val="404040"/>
                </a:solidFill>
                <a:latin typeface="Century Gothic"/>
              </a:rPr>
              <a:t>    &lt;rating&gt;7.5&lt;/rating&gt;</a:t>
            </a:r>
            <a:br/>
            <a:r>
              <a:rPr lang="en-US" sz="1800" b="0" strike="noStrike" spc="-1">
                <a:solidFill>
                  <a:srgbClr val="404040"/>
                </a:solidFill>
                <a:latin typeface="Century Gothic"/>
              </a:rPr>
              <a:t>  &lt;/movie&gt;</a:t>
            </a:r>
            <a:br/>
            <a:r>
              <a:rPr lang="en-US" sz="1800" b="0" strike="noStrike" spc="-1">
                <a:solidFill>
                  <a:srgbClr val="404040"/>
                </a:solidFill>
                <a:latin typeface="Century Gothic"/>
              </a:rPr>
              <a:t>  &lt;movie genre=“adventure"&gt;</a:t>
            </a:r>
            <a:br/>
            <a:r>
              <a:rPr lang="en-US" sz="1800" b="0" strike="noStrike" spc="-1">
                <a:solidFill>
                  <a:srgbClr val="404040"/>
                </a:solidFill>
                <a:latin typeface="Century Gothic"/>
              </a:rPr>
              <a:t>    &lt;title lang="en"&gt;Everest&lt;/title&gt;</a:t>
            </a:r>
            <a:br/>
            <a:r>
              <a:rPr lang="en-US" sz="1800" b="0" strike="noStrike" spc="-1">
                <a:solidFill>
                  <a:srgbClr val="404040"/>
                </a:solidFill>
                <a:latin typeface="Century Gothic"/>
              </a:rPr>
              <a:t>    &lt;year&gt;2015&lt;/year&gt;</a:t>
            </a:r>
            <a:br/>
            <a:r>
              <a:rPr lang="en-US" sz="1800" b="0" strike="noStrike" spc="-1">
                <a:solidFill>
                  <a:srgbClr val="404040"/>
                </a:solidFill>
                <a:latin typeface="Century Gothic"/>
              </a:rPr>
              <a:t>    &lt;rating&gt;7.4&lt;/rating&gt;</a:t>
            </a:r>
            <a:br/>
            <a:r>
              <a:rPr lang="en-US" sz="1800" b="0" strike="noStrike" spc="-1">
                <a:solidFill>
                  <a:srgbClr val="404040"/>
                </a:solidFill>
                <a:latin typeface="Century Gothic"/>
              </a:rPr>
              <a:t>  &lt;/movie&gt;</a:t>
            </a:r>
            <a:br/>
            <a:r>
              <a:rPr lang="en-US" sz="1800" b="0" strike="noStrike" spc="-1">
                <a:solidFill>
                  <a:srgbClr val="404040"/>
                </a:solidFill>
                <a:latin typeface="Century Gothic"/>
              </a:rPr>
              <a:t>&lt;/movies&gt;</a:t>
            </a:r>
          </a:p>
        </p:txBody>
      </p:sp>
      <p:sp>
        <p:nvSpPr>
          <p:cNvPr id="2" name="Title 1">
            <a:extLst>
              <a:ext uri="{FF2B5EF4-FFF2-40B4-BE49-F238E27FC236}">
                <a16:creationId xmlns:a16="http://schemas.microsoft.com/office/drawing/2014/main" id="{584DFADE-80D3-4C02-AC1A-52673A0F224A}"/>
              </a:ext>
            </a:extLst>
          </p:cNvPr>
          <p:cNvSpPr>
            <a:spLocks noGrp="1"/>
          </p:cNvSpPr>
          <p:nvPr>
            <p:ph type="title"/>
          </p:nvPr>
        </p:nvSpPr>
        <p:spPr>
          <a:xfrm>
            <a:off x="609480" y="644831"/>
            <a:ext cx="10972440" cy="1144800"/>
          </a:xfrm>
        </p:spPr>
        <p:txBody>
          <a:bodyPr/>
          <a:lstStyle/>
          <a:p>
            <a:r>
              <a:rPr lang="en-US">
                <a:solidFill>
                  <a:srgbClr val="FFFFFF"/>
                </a:solidFill>
              </a:rPr>
              <a:t>1. Write an XML Schema for the following XML Document</a:t>
            </a:r>
            <a:endParaRPr lang="en-US" dirty="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947535" y="941754"/>
            <a:ext cx="9964096" cy="4968271"/>
          </a:xfrm>
          <a:prstGeom prst="rect">
            <a:avLst/>
          </a:prstGeom>
          <a:noFill/>
          <a:ln>
            <a:noFill/>
          </a:ln>
        </p:spPr>
        <p:txBody>
          <a:bodyPr anchor="t">
            <a:normAutofit fontScale="62500" lnSpcReduction="20000"/>
          </a:bodyPr>
          <a:lstStyle/>
          <a:p>
            <a:pPr marL="68580">
              <a:spcBef>
                <a:spcPts val="1001"/>
              </a:spcBef>
              <a:buClr>
                <a:srgbClr val="ACD433"/>
              </a:buClr>
              <a:buSzPct val="80000"/>
            </a:pPr>
            <a:r>
              <a:rPr lang="en-US" sz="3600" b="1" spc="-1">
                <a:solidFill>
                  <a:srgbClr val="FFFFFF"/>
                </a:solidFill>
                <a:latin typeface="Century Gothic"/>
              </a:rPr>
              <a:t>2. </a:t>
            </a:r>
            <a:r>
              <a:rPr lang="en-US" sz="3600" b="1" strike="noStrike" spc="-1">
                <a:solidFill>
                  <a:srgbClr val="FFFFFF"/>
                </a:solidFill>
                <a:latin typeface="Century Gothic"/>
              </a:rPr>
              <a:t>Write an XML instance for following schema and then parse that document in Java using either DOM or SAX API.</a:t>
            </a:r>
            <a:endParaRPr lang="en-US" b="1"/>
          </a:p>
          <a:p>
            <a:pPr marL="582295" indent="-513715">
              <a:lnSpc>
                <a:spcPct val="100000"/>
              </a:lnSpc>
              <a:spcBef>
                <a:spcPts val="1001"/>
              </a:spcBef>
            </a:pPr>
            <a:r>
              <a:rPr lang="en-US" sz="1800" b="0" strike="noStrike" spc="-1">
                <a:solidFill>
                  <a:srgbClr val="FFFFFF"/>
                </a:solidFill>
                <a:latin typeface="Century Gothic"/>
              </a:rPr>
              <a:t>&lt;?xml version=“1.0” ?&gt;</a:t>
            </a:r>
          </a:p>
          <a:p>
            <a:pPr marL="582295" indent="-513715">
              <a:lnSpc>
                <a:spcPct val="100000"/>
              </a:lnSpc>
              <a:spcBef>
                <a:spcPts val="1001"/>
              </a:spcBef>
            </a:pPr>
            <a:r>
              <a:rPr lang="en-US" sz="1800" b="0" strike="noStrike" spc="-1">
                <a:solidFill>
                  <a:srgbClr val="FFFFFF"/>
                </a:solidFill>
                <a:latin typeface="Century Gothic"/>
              </a:rPr>
              <a:t>&lt;xs:schema xmlns:xs=“http://www.w3.org/2001/XMLSchema”&gt;</a:t>
            </a:r>
          </a:p>
          <a:p>
            <a:pPr marL="342900" indent="-342265">
              <a:lnSpc>
                <a:spcPct val="100000"/>
              </a:lnSpc>
              <a:spcBef>
                <a:spcPts val="1001"/>
              </a:spcBef>
            </a:pPr>
            <a:r>
              <a:rPr lang="en-US" sz="1800" b="0" strike="noStrike" spc="-1">
                <a:solidFill>
                  <a:srgbClr val="FFFFFF"/>
                </a:solidFill>
                <a:latin typeface="Century Gothic"/>
              </a:rPr>
              <a:t>&lt;xs:element name="person“ type="persontype"/&gt;</a:t>
            </a:r>
          </a:p>
          <a:p>
            <a:pPr marL="342900" indent="-342265">
              <a:lnSpc>
                <a:spcPct val="100000"/>
              </a:lnSpc>
              <a:spcBef>
                <a:spcPts val="1001"/>
              </a:spcBef>
            </a:pPr>
            <a:r>
              <a:rPr lang="en-US" sz="1800" b="0" strike="noStrike" spc="-1">
                <a:solidFill>
                  <a:srgbClr val="FFFFFF"/>
                </a:solidFill>
                <a:latin typeface="Century Gothic"/>
              </a:rPr>
              <a:t>&lt;xs:complexType name="persontype"&gt;</a:t>
            </a:r>
            <a:br>
              <a:rPr dirty="0"/>
            </a:br>
            <a:r>
              <a:rPr lang="en-US" sz="1800" b="0" strike="noStrike" spc="-1">
                <a:solidFill>
                  <a:srgbClr val="FFFFFF"/>
                </a:solidFill>
                <a:latin typeface="Century Gothic"/>
              </a:rPr>
              <a:t>&lt;xs:sequence&gt;</a:t>
            </a:r>
            <a:br>
              <a:rPr dirty="0"/>
            </a:br>
            <a:r>
              <a:rPr lang="en-US" sz="1800" b="0" strike="noStrike" spc="-1">
                <a:solidFill>
                  <a:srgbClr val="FFFFFF"/>
                </a:solidFill>
                <a:latin typeface="Century Gothic"/>
              </a:rPr>
              <a:t> &lt;xs:element name="firstname“ type="xs:string"/&gt;</a:t>
            </a:r>
            <a:br>
              <a:rPr dirty="0"/>
            </a:br>
            <a:r>
              <a:rPr lang="en-US" sz="1800" b="0" strike="noStrike" spc="-1">
                <a:solidFill>
                  <a:srgbClr val="FFFFFF"/>
                </a:solidFill>
                <a:latin typeface="Century Gothic"/>
              </a:rPr>
              <a:t>&lt;xs:element name="lastname" type="xs:string"/&gt;</a:t>
            </a:r>
            <a:br>
              <a:rPr dirty="0"/>
            </a:br>
            <a:r>
              <a:rPr lang="en-US" sz="1800" b="0" strike="noStrike" spc="-1">
                <a:solidFill>
                  <a:srgbClr val="FFFFFF"/>
                </a:solidFill>
                <a:latin typeface="Century Gothic"/>
              </a:rPr>
              <a:t>&lt;xs:element name=“date_of_birth” type=“date”/&gt;</a:t>
            </a:r>
          </a:p>
          <a:p>
            <a:pPr marL="342900" indent="-342265">
              <a:lnSpc>
                <a:spcPct val="100000"/>
              </a:lnSpc>
              <a:spcBef>
                <a:spcPts val="1001"/>
              </a:spcBef>
            </a:pPr>
            <a:r>
              <a:rPr lang="en-US" sz="1800" b="0" strike="noStrike" spc="-1">
                <a:solidFill>
                  <a:srgbClr val="FFFFFF"/>
                </a:solidFill>
                <a:latin typeface="Century Gothic"/>
              </a:rPr>
              <a:t>&lt;/xs:sequence&gt;</a:t>
            </a:r>
            <a:br>
              <a:rPr dirty="0"/>
            </a:br>
            <a:r>
              <a:rPr lang="en-US" sz="1800" b="0" strike="noStrike" spc="-1">
                <a:solidFill>
                  <a:srgbClr val="FFFFFF"/>
                </a:solidFill>
                <a:latin typeface="Century Gothic"/>
              </a:rPr>
              <a:t>&lt;/xs:complexType&gt;</a:t>
            </a:r>
          </a:p>
          <a:p>
            <a:pPr marL="342900" indent="-342265">
              <a:lnSpc>
                <a:spcPct val="100000"/>
              </a:lnSpc>
              <a:spcBef>
                <a:spcPts val="1001"/>
              </a:spcBef>
            </a:pPr>
            <a:r>
              <a:rPr lang="en-US" sz="1800" b="0" strike="noStrike" spc="-1">
                <a:solidFill>
                  <a:srgbClr val="FFFFFF"/>
                </a:solidFill>
                <a:latin typeface="Century Gothic"/>
              </a:rPr>
              <a:t>&lt;xs:complexType name=“date”&gt;</a:t>
            </a:r>
          </a:p>
          <a:p>
            <a:pPr marL="342900" indent="-342265">
              <a:lnSpc>
                <a:spcPct val="100000"/>
              </a:lnSpc>
              <a:spcBef>
                <a:spcPts val="1001"/>
              </a:spcBef>
            </a:pPr>
            <a:r>
              <a:rPr lang="en-US" sz="1800" b="0" strike="noStrike" spc="-1">
                <a:solidFill>
                  <a:srgbClr val="FFFFFF"/>
                </a:solidFill>
                <a:latin typeface="Century Gothic"/>
              </a:rPr>
              <a:t>&lt;xs:sequence&gt;</a:t>
            </a:r>
          </a:p>
          <a:p>
            <a:pPr marL="342900" indent="-342265">
              <a:lnSpc>
                <a:spcPct val="100000"/>
              </a:lnSpc>
              <a:spcBef>
                <a:spcPts val="1001"/>
              </a:spcBef>
            </a:pPr>
            <a:r>
              <a:rPr lang="en-US" sz="1800" b="0" strike="noStrike" spc="-1">
                <a:solidFill>
                  <a:srgbClr val="FFFFFF"/>
                </a:solidFill>
                <a:latin typeface="Century Gothic"/>
              </a:rPr>
              <a:t>	&lt;xs:element name=“day” type=“xs:integer”/&gt;</a:t>
            </a:r>
          </a:p>
          <a:p>
            <a:pPr marL="342900" indent="-342265">
              <a:lnSpc>
                <a:spcPct val="100000"/>
              </a:lnSpc>
              <a:spcBef>
                <a:spcPts val="1001"/>
              </a:spcBef>
            </a:pPr>
            <a:r>
              <a:rPr lang="en-US" sz="1800" b="0" strike="noStrike" spc="-1">
                <a:solidFill>
                  <a:srgbClr val="FFFFFF"/>
                </a:solidFill>
                <a:latin typeface="Century Gothic"/>
              </a:rPr>
              <a:t>	&lt;xs:element name=“month” type=“xs:integer”/&gt;</a:t>
            </a:r>
          </a:p>
          <a:p>
            <a:pPr marL="342900" indent="-342265">
              <a:lnSpc>
                <a:spcPct val="100000"/>
              </a:lnSpc>
              <a:spcBef>
                <a:spcPts val="1001"/>
              </a:spcBef>
            </a:pPr>
            <a:r>
              <a:rPr lang="en-US" sz="1800" b="0" strike="noStrike" spc="-1">
                <a:solidFill>
                  <a:srgbClr val="FFFFFF"/>
                </a:solidFill>
                <a:latin typeface="Century Gothic"/>
              </a:rPr>
              <a:t>	&lt;xs:element name=“year” type=“xs:integer”/&gt;</a:t>
            </a:r>
          </a:p>
          <a:p>
            <a:pPr marL="342900" indent="-342265">
              <a:lnSpc>
                <a:spcPct val="100000"/>
              </a:lnSpc>
              <a:spcBef>
                <a:spcPts val="1001"/>
              </a:spcBef>
            </a:pPr>
            <a:r>
              <a:rPr lang="en-US" sz="1800" b="0" strike="noStrike" spc="-1">
                <a:solidFill>
                  <a:srgbClr val="FFFFFF"/>
                </a:solidFill>
                <a:latin typeface="Century Gothic"/>
              </a:rPr>
              <a:t>&lt;/xs:sequence&gt;</a:t>
            </a:r>
          </a:p>
          <a:p>
            <a:pPr marL="342900" indent="-342265">
              <a:lnSpc>
                <a:spcPct val="100000"/>
              </a:lnSpc>
              <a:spcBef>
                <a:spcPts val="1001"/>
              </a:spcBef>
            </a:pPr>
            <a:r>
              <a:rPr lang="en-US" sz="1800" b="0" strike="noStrike" spc="-1">
                <a:solidFill>
                  <a:srgbClr val="FFFFFF"/>
                </a:solidFill>
                <a:latin typeface="Century Gothic"/>
              </a:rPr>
              <a:t>&lt;/xs:complexType&gt;</a:t>
            </a:r>
          </a:p>
          <a:p>
            <a:pPr marL="342900" indent="-342265">
              <a:lnSpc>
                <a:spcPct val="100000"/>
              </a:lnSpc>
              <a:spcBef>
                <a:spcPts val="1001"/>
              </a:spcBef>
            </a:pPr>
            <a:r>
              <a:rPr lang="en-US" sz="1800" b="0" strike="noStrike" spc="-1">
                <a:solidFill>
                  <a:srgbClr val="FFFFFF"/>
                </a:solidFill>
                <a:latin typeface="Century Gothic"/>
              </a:rPr>
              <a:t>&lt;/xs:schema&gt;</a:t>
            </a:r>
          </a:p>
          <a:p>
            <a:pPr marL="342900" indent="-342265">
              <a:lnSpc>
                <a:spcPct val="100000"/>
              </a:lnSpc>
              <a:spcBef>
                <a:spcPts val="1001"/>
              </a:spcBef>
            </a:pPr>
            <a:endParaRPr lang="en-US" sz="1800" b="0" strike="noStrike" spc="-1">
              <a:solidFill>
                <a:srgbClr val="FFFFFF"/>
              </a:solidFill>
              <a:latin typeface="Century Gothic"/>
            </a:endParaRPr>
          </a:p>
          <a:p>
            <a:pPr>
              <a:lnSpc>
                <a:spcPct val="100000"/>
              </a:lnSpc>
              <a:spcBef>
                <a:spcPts val="1001"/>
              </a:spcBef>
            </a:pPr>
            <a:endParaRPr lang="en-US" sz="1800" b="0" strike="noStrike" spc="-1">
              <a:solidFill>
                <a:srgbClr val="FFFFFF"/>
              </a:solidFill>
              <a:latin typeface="Century Gothic"/>
            </a:endParaRPr>
          </a:p>
          <a:p>
            <a:pPr marL="582295" indent="-513715">
              <a:lnSpc>
                <a:spcPct val="100000"/>
              </a:lnSpc>
              <a:spcBef>
                <a:spcPts val="1001"/>
              </a:spcBef>
            </a:pPr>
            <a:endParaRPr lang="en-US" sz="1800" b="0" strike="noStrike" spc="-1">
              <a:solidFill>
                <a:srgbClr val="FFFFFF"/>
              </a:solidFill>
              <a:latin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XML Does Not DO Anything</a:t>
            </a:r>
            <a:endParaRPr lang="en-US" sz="3600" b="0" strike="noStrike" spc="-1">
              <a:solidFill>
                <a:srgbClr val="000000"/>
              </a:solidFill>
              <a:latin typeface="Century Gothic"/>
            </a:endParaRPr>
          </a:p>
        </p:txBody>
      </p:sp>
      <p:sp>
        <p:nvSpPr>
          <p:cNvPr id="179" name="TextShape 2"/>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The following example is a note to Ahmed, from Ali, stored as XML:</a:t>
            </a:r>
          </a:p>
          <a:p>
            <a:pPr marL="343080" indent="-342720">
              <a:lnSpc>
                <a:spcPct val="100000"/>
              </a:lnSpc>
              <a:spcBef>
                <a:spcPts val="1001"/>
              </a:spcBef>
            </a:pPr>
            <a:r>
              <a:rPr lang="en-US" sz="1800" b="0" strike="noStrike" spc="-1">
                <a:solidFill>
                  <a:srgbClr val="404040"/>
                </a:solidFill>
                <a:latin typeface="Century Gothic"/>
              </a:rPr>
              <a:t>	&lt;note&gt;</a:t>
            </a:r>
            <a:br/>
            <a:r>
              <a:rPr lang="en-US" sz="1800" b="0" strike="noStrike" spc="-1">
                <a:solidFill>
                  <a:srgbClr val="404040"/>
                </a:solidFill>
                <a:latin typeface="Century Gothic"/>
              </a:rPr>
              <a:t>  &lt;to&gt;Ahmed&lt;/to&gt;</a:t>
            </a:r>
            <a:br/>
            <a:r>
              <a:rPr lang="en-US" sz="1800" b="0" strike="noStrike" spc="-1">
                <a:solidFill>
                  <a:srgbClr val="404040"/>
                </a:solidFill>
                <a:latin typeface="Century Gothic"/>
              </a:rPr>
              <a:t>  &lt;from&gt;Ali&lt;/from&gt;</a:t>
            </a:r>
            <a:br/>
            <a:r>
              <a:rPr lang="en-US" sz="1800" b="0" strike="noStrike" spc="-1">
                <a:solidFill>
                  <a:srgbClr val="404040"/>
                </a:solidFill>
                <a:latin typeface="Century Gothic"/>
              </a:rPr>
              <a:t>  &lt;heading&gt;Reminder&lt;/heading&gt;</a:t>
            </a:r>
            <a:br/>
            <a:r>
              <a:rPr lang="en-US" sz="1800" b="0" strike="noStrike" spc="-1">
                <a:solidFill>
                  <a:srgbClr val="404040"/>
                </a:solidFill>
                <a:latin typeface="Century Gothic"/>
              </a:rPr>
              <a:t>  &lt;body&gt;Don't forget me this weekend!&lt;/body&gt;</a:t>
            </a:r>
            <a:br/>
            <a:r>
              <a:rPr lang="en-US" sz="1800" b="0" strike="noStrike" spc="-1">
                <a:solidFill>
                  <a:srgbClr val="404040"/>
                </a:solidFill>
                <a:latin typeface="Century Gothic"/>
              </a:rPr>
              <a:t>&lt;/note&gt;</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The note above is quite self descriptive. </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But still, this XML document does not DO anything. It is just information wrapped in tags. Someone must write a piece of software to send, receive or display it.</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1154880" y="973800"/>
            <a:ext cx="8760960" cy="706680"/>
          </a:xfrm>
          <a:prstGeom prst="rect">
            <a:avLst/>
          </a:prstGeom>
          <a:noFill/>
          <a:ln>
            <a:noFill/>
          </a:ln>
        </p:spPr>
        <p:txBody>
          <a:bodyPr anchor="ctr">
            <a:normAutofit/>
          </a:bodyPr>
          <a:lstStyle/>
          <a:p>
            <a:pPr>
              <a:lnSpc>
                <a:spcPct val="100000"/>
              </a:lnSpc>
            </a:pPr>
            <a:r>
              <a:rPr lang="en-US" sz="3600" b="0" strike="noStrike" spc="-1">
                <a:solidFill>
                  <a:srgbClr val="EBEBEB"/>
                </a:solidFill>
                <a:latin typeface="Century Gothic"/>
              </a:rPr>
              <a:t>Difference between XML and HTML</a:t>
            </a:r>
            <a:endParaRPr lang="en-US" sz="3600" b="0" strike="noStrike" spc="-1">
              <a:solidFill>
                <a:srgbClr val="000000"/>
              </a:solidFill>
              <a:latin typeface="Century Gothic"/>
            </a:endParaRPr>
          </a:p>
        </p:txBody>
      </p:sp>
      <p:sp>
        <p:nvSpPr>
          <p:cNvPr id="181" name="TextShape 2"/>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pPr>
            <a:r>
              <a:rPr lang="en-US" sz="1800" b="0" strike="noStrike" spc="-1">
                <a:solidFill>
                  <a:srgbClr val="404040"/>
                </a:solidFill>
                <a:latin typeface="Century Gothic"/>
              </a:rPr>
              <a:t>XML and HTML were designed with different goals: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XML was designed to transport and store data, with focus on what data is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HTML was designed to display data, with focus on how data looks</a:t>
            </a:r>
          </a:p>
          <a:p>
            <a:pPr marL="343080" indent="-342720">
              <a:lnSpc>
                <a:spcPct val="100000"/>
              </a:lnSpc>
              <a:spcBef>
                <a:spcPts val="1001"/>
              </a:spcBef>
              <a:buClr>
                <a:srgbClr val="ACD433"/>
              </a:buClr>
              <a:buSzPct val="80000"/>
              <a:buFont typeface="Wingdings 3" charset="2"/>
              <a:buChar char=""/>
            </a:pPr>
            <a:r>
              <a:rPr lang="en-US" sz="1800" b="0" strike="noStrike" spc="-1">
                <a:solidFill>
                  <a:srgbClr val="404040"/>
                </a:solidFill>
                <a:latin typeface="Century Gothic"/>
              </a:rPr>
              <a:t>HTML is about displaying information, while XML is about carrying information.</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1154880" y="973800"/>
            <a:ext cx="8760960" cy="706680"/>
          </a:xfrm>
          <a:prstGeom prst="rect">
            <a:avLst/>
          </a:prstGeom>
          <a:noFill/>
          <a:ln>
            <a:noFill/>
          </a:ln>
        </p:spPr>
        <p:txBody>
          <a:bodyPr anchor="ctr">
            <a:normAutofit/>
          </a:bodyPr>
          <a:lstStyle/>
          <a:p>
            <a:pPr>
              <a:lnSpc>
                <a:spcPct val="100000"/>
              </a:lnSpc>
            </a:pPr>
            <a:r>
              <a:rPr lang="en-US" sz="3500" b="1" strike="noStrike" spc="-1">
                <a:solidFill>
                  <a:srgbClr val="EBEBEB"/>
                </a:solidFill>
                <a:latin typeface="Century Gothic"/>
                <a:ea typeface="ＭＳ Ｐゴシック"/>
              </a:rPr>
              <a:t>WELL-FORMED XML:</a:t>
            </a:r>
            <a:br/>
            <a:endParaRPr lang="en-US" sz="3500" b="0" strike="noStrike" spc="-1">
              <a:solidFill>
                <a:srgbClr val="000000"/>
              </a:solidFill>
              <a:latin typeface="Century Gothic"/>
            </a:endParaRPr>
          </a:p>
        </p:txBody>
      </p:sp>
      <p:sp>
        <p:nvSpPr>
          <p:cNvPr id="183" name="TextShape 2"/>
          <p:cNvSpPr txBox="1"/>
          <p:nvPr/>
        </p:nvSpPr>
        <p:spPr>
          <a:xfrm>
            <a:off x="837000" y="2143080"/>
            <a:ext cx="10278000" cy="4409640"/>
          </a:xfrm>
          <a:prstGeom prst="rect">
            <a:avLst/>
          </a:prstGeom>
          <a:noFill/>
          <a:ln>
            <a:noFill/>
          </a:ln>
        </p:spPr>
        <p:txBody>
          <a:bodyPr>
            <a:normAutofit/>
          </a:bodyPr>
          <a:lstStyle/>
          <a:p>
            <a:pPr marL="343080" indent="-342720">
              <a:lnSpc>
                <a:spcPct val="100000"/>
              </a:lnSpc>
              <a:spcBef>
                <a:spcPts val="1001"/>
              </a:spcBef>
              <a:buClr>
                <a:srgbClr val="ACD433"/>
              </a:buClr>
              <a:buSzPct val="80000"/>
              <a:buFont typeface="Wingdings 3" charset="2"/>
              <a:buChar char=""/>
            </a:pPr>
            <a:r>
              <a:rPr lang="en-US" sz="2000" b="1" strike="noStrike" spc="-1">
                <a:solidFill>
                  <a:srgbClr val="404040"/>
                </a:solidFill>
                <a:latin typeface="Century Gothic"/>
                <a:ea typeface="ＭＳ Ｐゴシック"/>
              </a:rPr>
              <a:t>“</a:t>
            </a:r>
            <a:r>
              <a:rPr lang="en-US" sz="2000" b="0" strike="noStrike" spc="-1">
                <a:solidFill>
                  <a:srgbClr val="404040"/>
                </a:solidFill>
                <a:latin typeface="Century Gothic"/>
                <a:ea typeface="ＭＳ Ｐゴシック"/>
              </a:rPr>
              <a:t>Well-formed XML is an XML document that meets the certain grammatical rules outlined in the XML 1.0 specification.”: </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1" strike="noStrike" spc="-1">
                <a:solidFill>
                  <a:srgbClr val="404040"/>
                </a:solidFill>
                <a:latin typeface="Century Gothic"/>
                <a:ea typeface="ＭＳ Ｐゴシック"/>
              </a:rPr>
              <a:t>Example of a simple XML document:</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&lt;?xml version=“1.0” ?&gt; </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&lt;name&gt;</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	&lt;f-name&gt; Muhammad &lt;/f-name&gt;</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	&lt;middle&gt; Ali &lt;/middle&gt;</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	&lt;l-name&gt; Jinnah &lt;/l-name&gt;</a:t>
            </a:r>
            <a:endParaRPr lang="en-US" sz="2000" b="0" strike="noStrike" spc="-1">
              <a:solidFill>
                <a:srgbClr val="404040"/>
              </a:solidFill>
              <a:latin typeface="Century Gothic"/>
            </a:endParaRPr>
          </a:p>
          <a:p>
            <a:pPr marL="343080" indent="-342720">
              <a:lnSpc>
                <a:spcPct val="100000"/>
              </a:lnSpc>
              <a:spcBef>
                <a:spcPts val="1001"/>
              </a:spcBef>
              <a:buClr>
                <a:srgbClr val="ACD433"/>
              </a:buClr>
              <a:buSzPct val="80000"/>
              <a:buFont typeface="Wingdings 3" charset="2"/>
              <a:buChar char=""/>
            </a:pPr>
            <a:r>
              <a:rPr lang="en-US" sz="2000" b="0" strike="noStrike" spc="-1">
                <a:solidFill>
                  <a:srgbClr val="404040"/>
                </a:solidFill>
                <a:latin typeface="Century Gothic"/>
                <a:ea typeface="ＭＳ Ｐゴシック"/>
              </a:rPr>
              <a:t>&lt;/name&gt;</a:t>
            </a:r>
            <a:endParaRPr lang="en-US" sz="20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3E48600D35BB46A9D8C19737D6E703" ma:contentTypeVersion="2" ma:contentTypeDescription="Create a new document." ma:contentTypeScope="" ma:versionID="187d9eb224d672fbcbbd3fc1b03e6d57">
  <xsd:schema xmlns:xsd="http://www.w3.org/2001/XMLSchema" xmlns:xs="http://www.w3.org/2001/XMLSchema" xmlns:p="http://schemas.microsoft.com/office/2006/metadata/properties" xmlns:ns2="2517420b-6b65-489f-a8ec-b57c1964b300" targetNamespace="http://schemas.microsoft.com/office/2006/metadata/properties" ma:root="true" ma:fieldsID="7ed7683de6ae0fbe21ad8d85581c1eb6" ns2:_="">
    <xsd:import namespace="2517420b-6b65-489f-a8ec-b57c1964b3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7420b-6b65-489f-a8ec-b57c1964b3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E1EE16-CC1B-41DC-BB0A-4763A787F021}"/>
</file>

<file path=customXml/itemProps2.xml><?xml version="1.0" encoding="utf-8"?>
<ds:datastoreItem xmlns:ds="http://schemas.openxmlformats.org/officeDocument/2006/customXml" ds:itemID="{C94C1401-4D23-416E-8096-9D49453961E1}"/>
</file>

<file path=customXml/itemProps3.xml><?xml version="1.0" encoding="utf-8"?>
<ds:datastoreItem xmlns:ds="http://schemas.openxmlformats.org/officeDocument/2006/customXml" ds:itemID="{47C4A146-7FAA-452C-9D42-2722DA5532B0}"/>
</file>

<file path=docProps/app.xml><?xml version="1.0" encoding="utf-8"?>
<Properties xmlns="http://schemas.openxmlformats.org/officeDocument/2006/extended-properties" xmlns:vt="http://schemas.openxmlformats.org/officeDocument/2006/docPropsVTypes">
  <Template>Ion Boardroom</Template>
  <TotalTime>8839</TotalTime>
  <Words>4250</Words>
  <Application>Microsoft Office PowerPoint</Application>
  <PresentationFormat>Widescreen</PresentationFormat>
  <Paragraphs>372</Paragraphs>
  <Slides>65</Slides>
  <Notes>2</Notes>
  <HiddenSlides>0</HiddenSlides>
  <ScaleCrop>false</ScaleCrop>
  <HeadingPairs>
    <vt:vector size="4" baseType="variant">
      <vt:variant>
        <vt:lpstr>Theme</vt:lpstr>
      </vt:variant>
      <vt:variant>
        <vt:i4>4</vt:i4>
      </vt:variant>
      <vt:variant>
        <vt:lpstr>Slide Titles</vt:lpstr>
      </vt:variant>
      <vt:variant>
        <vt:i4>65</vt:i4>
      </vt:variant>
    </vt:vector>
  </HeadingPairs>
  <TitlesOfParts>
    <vt:vector size="69"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Write an XML Schema for the following XML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Sharmeen</dc:creator>
  <dc:description/>
  <cp:lastModifiedBy/>
  <cp:revision>375</cp:revision>
  <dcterms:created xsi:type="dcterms:W3CDTF">2013-07-15T20:26:40Z</dcterms:created>
  <dcterms:modified xsi:type="dcterms:W3CDTF">2020-06-26T16:30:28Z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66</vt:i4>
  </property>
  <property fmtid="{D5CDD505-2E9C-101B-9397-08002B2CF9AE}" pid="12" name="ContentTypeId">
    <vt:lpwstr>0x010100C23E48600D35BB46A9D8C19737D6E703</vt:lpwstr>
  </property>
</Properties>
</file>